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87" r:id="rId5"/>
    <p:sldId id="298" r:id="rId6"/>
    <p:sldId id="281" r:id="rId7"/>
    <p:sldId id="283" r:id="rId8"/>
    <p:sldId id="284" r:id="rId9"/>
    <p:sldId id="285" r:id="rId10"/>
    <p:sldId id="286" r:id="rId11"/>
    <p:sldId id="288" r:id="rId12"/>
    <p:sldId id="289" r:id="rId13"/>
    <p:sldId id="290" r:id="rId14"/>
    <p:sldId id="293" r:id="rId15"/>
    <p:sldId id="300" r:id="rId16"/>
    <p:sldId id="291" r:id="rId17"/>
    <p:sldId id="301" r:id="rId18"/>
    <p:sldId id="292" r:id="rId19"/>
    <p:sldId id="294" r:id="rId20"/>
    <p:sldId id="299" r:id="rId21"/>
    <p:sldId id="296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819" y="-17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12721477474168E-2"/>
          <c:y val="3.9849490234358069E-2"/>
          <c:w val="0.9607738207832488"/>
          <c:h val="0.8671845157315650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Sheet1!$A$2:$A$4</c:f>
              <c:numCache>
                <c:formatCode>General</c:formatCode>
                <c:ptCount val="3"/>
                <c:pt idx="0">
                  <c:v>-7</c:v>
                </c:pt>
                <c:pt idx="1">
                  <c:v>5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4DC-4A51-92D1-359BB734F7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5311560"/>
        <c:axId val="615310776"/>
      </c:scatterChart>
      <c:valAx>
        <c:axId val="615311560"/>
        <c:scaling>
          <c:orientation val="minMax"/>
          <c:max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310776"/>
        <c:crosses val="autoZero"/>
        <c:crossBetween val="midCat"/>
      </c:valAx>
      <c:valAx>
        <c:axId val="615310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3115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0.50242</cdr:x>
      <cdr:y>0.33391</cdr:y>
    </cdr:from>
    <cdr:to>
      <cdr:x>0.8001</cdr:x>
      <cdr:y>0.90983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A38E565A-CE3E-493A-B0B5-5BD1FC395BD0}"/>
            </a:ext>
          </a:extLst>
        </cdr:cNvPr>
        <cdr:cNvCxnSpPr/>
      </cdr:nvCxnSpPr>
      <cdr:spPr>
        <a:xfrm xmlns:a="http://schemas.openxmlformats.org/drawingml/2006/main" flipV="1">
          <a:off x="4863255" y="1309481"/>
          <a:ext cx="2881436" cy="2258522"/>
        </a:xfrm>
        <a:prstGeom xmlns:a="http://schemas.openxmlformats.org/drawingml/2006/main" prst="straightConnector1">
          <a:avLst/>
        </a:prstGeom>
        <a:ln xmlns:a="http://schemas.openxmlformats.org/drawingml/2006/main" w="31750">
          <a:tailEnd type="stealt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0.08349</cdr:x>
      <cdr:y>0.14132</cdr:y>
    </cdr:from>
    <cdr:to>
      <cdr:x>0.50242</cdr:x>
      <cdr:y>0.90827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091FB646-D6B7-4734-861A-4E94F9CD238D}"/>
            </a:ext>
          </a:extLst>
        </cdr:cNvPr>
        <cdr:cNvCxnSpPr/>
      </cdr:nvCxnSpPr>
      <cdr:spPr>
        <a:xfrm xmlns:a="http://schemas.openxmlformats.org/drawingml/2006/main" flipH="1" flipV="1">
          <a:off x="808182" y="554183"/>
          <a:ext cx="4055073" cy="3007711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C00000"/>
          </a:solidFill>
          <a:tailEnd type="stealt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0.49231</cdr:x>
      <cdr:y>0.734</cdr:y>
    </cdr:from>
    <cdr:to>
      <cdr:x>0.5152</cdr:x>
      <cdr:y>0.82809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765441" y="2878460"/>
          <a:ext cx="221530" cy="3689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lIns="0" tIns="0" rIns="0" bIns="0" rtlCol="0"/>
        <a:lstStyle xmlns:a="http://schemas.openxmlformats.org/drawingml/2006/main"/>
        <a:p xmlns:a="http://schemas.openxmlformats.org/drawingml/2006/main">
          <a:pPr algn="ctr"/>
          <a:r>
            <a:rPr lang="en-US" sz="2800" dirty="0">
              <a:sym typeface="Symbol" panose="05050102010706020507" pitchFamily="18" charset="2"/>
            </a:rPr>
            <a:t></a:t>
          </a:r>
          <a:endParaRPr lang="en-US" sz="2800" dirty="0"/>
        </a:p>
      </cdr:txBody>
    </cdr:sp>
  </cdr:relSizeAnchor>
  <cdr:relSizeAnchor xmlns:cdr="http://schemas.openxmlformats.org/drawingml/2006/chartDrawing">
    <cdr:from>
      <cdr:x>0.39799</cdr:x>
      <cdr:y>0.67171</cdr:y>
    </cdr:from>
    <cdr:to>
      <cdr:x>0.59596</cdr:x>
      <cdr:y>0.76734</cdr:y>
    </cdr:to>
    <cdr:sp macro="" textlink="">
      <cdr:nvSpPr>
        <cdr:cNvPr id="10" name="Arc 9"/>
        <cdr:cNvSpPr/>
      </cdr:nvSpPr>
      <cdr:spPr>
        <a:xfrm xmlns:a="http://schemas.openxmlformats.org/drawingml/2006/main">
          <a:off x="2906914" y="2987312"/>
          <a:ext cx="1446026" cy="425302"/>
        </a:xfrm>
        <a:prstGeom xmlns:a="http://schemas.openxmlformats.org/drawingml/2006/main" prst="arc">
          <a:avLst>
            <a:gd name="adj1" fmla="val 10673669"/>
            <a:gd name="adj2" fmla="val 0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8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0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7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5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4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1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A9ED-2B26-4D94-89C2-68CF3C9191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2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0.png"/><Relationship Id="rId21" Type="http://schemas.openxmlformats.org/officeDocument/2006/relationships/image" Target="../media/image47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80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23" Type="http://schemas.openxmlformats.org/officeDocument/2006/relationships/image" Target="../media/image49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Relationship Id="rId22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7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85.png"/><Relationship Id="rId7" Type="http://schemas.openxmlformats.org/officeDocument/2006/relationships/image" Target="../media/image88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0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Relationship Id="rId9" Type="http://schemas.openxmlformats.org/officeDocument/2006/relationships/image" Target="../media/image8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91.png"/><Relationship Id="rId7" Type="http://schemas.openxmlformats.org/officeDocument/2006/relationships/image" Target="../media/image95.gif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5" Type="http://schemas.openxmlformats.org/officeDocument/2006/relationships/image" Target="../media/image93.png"/><Relationship Id="rId10" Type="http://schemas.openxmlformats.org/officeDocument/2006/relationships/image" Target="../media/image98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830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0.png"/><Relationship Id="rId5" Type="http://schemas.openxmlformats.org/officeDocument/2006/relationships/image" Target="../media/image810.png"/><Relationship Id="rId4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720.png"/><Relationship Id="rId7" Type="http://schemas.openxmlformats.org/officeDocument/2006/relationships/image" Target="../media/image101.png"/><Relationship Id="rId2" Type="http://schemas.openxmlformats.org/officeDocument/2006/relationships/image" Target="../media/image8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7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0.png"/><Relationship Id="rId3" Type="http://schemas.openxmlformats.org/officeDocument/2006/relationships/image" Target="../media/image104.png"/><Relationship Id="rId7" Type="http://schemas.openxmlformats.org/officeDocument/2006/relationships/image" Target="../media/image910.png"/><Relationship Id="rId2" Type="http://schemas.openxmlformats.org/officeDocument/2006/relationships/image" Target="../media/image8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0.png"/><Relationship Id="rId5" Type="http://schemas.openxmlformats.org/officeDocument/2006/relationships/image" Target="../media/image890.png"/><Relationship Id="rId4" Type="http://schemas.openxmlformats.org/officeDocument/2006/relationships/image" Target="../media/image880.png"/><Relationship Id="rId9" Type="http://schemas.openxmlformats.org/officeDocument/2006/relationships/image" Target="../media/image93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13" Type="http://schemas.openxmlformats.org/officeDocument/2006/relationships/image" Target="../media/image116.png"/><Relationship Id="rId3" Type="http://schemas.openxmlformats.org/officeDocument/2006/relationships/image" Target="../media/image106.png"/><Relationship Id="rId7" Type="http://schemas.openxmlformats.org/officeDocument/2006/relationships/image" Target="../media/image110.png"/><Relationship Id="rId12" Type="http://schemas.openxmlformats.org/officeDocument/2006/relationships/image" Target="../media/image115.png"/><Relationship Id="rId2" Type="http://schemas.openxmlformats.org/officeDocument/2006/relationships/image" Target="../media/image105.png"/><Relationship Id="rId16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9.png"/><Relationship Id="rId11" Type="http://schemas.openxmlformats.org/officeDocument/2006/relationships/image" Target="../media/image114.png"/><Relationship Id="rId5" Type="http://schemas.openxmlformats.org/officeDocument/2006/relationships/image" Target="../media/image108.png"/><Relationship Id="rId15" Type="http://schemas.openxmlformats.org/officeDocument/2006/relationships/image" Target="../media/image118.png"/><Relationship Id="rId10" Type="http://schemas.openxmlformats.org/officeDocument/2006/relationships/image" Target="../media/image113.png"/><Relationship Id="rId4" Type="http://schemas.openxmlformats.org/officeDocument/2006/relationships/image" Target="../media/image107.png"/><Relationship Id="rId9" Type="http://schemas.openxmlformats.org/officeDocument/2006/relationships/image" Target="../media/image112.png"/><Relationship Id="rId14" Type="http://schemas.openxmlformats.org/officeDocument/2006/relationships/image" Target="../media/image1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7" Type="http://schemas.openxmlformats.org/officeDocument/2006/relationships/image" Target="../media/image29.png"/><Relationship Id="rId2" Type="http://schemas.openxmlformats.org/officeDocument/2006/relationships/image" Target="../media/image24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93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Add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b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3062600" y="4191003"/>
            <a:ext cx="3200400" cy="0"/>
          </a:xfrm>
          <a:prstGeom prst="straightConnector1">
            <a:avLst/>
          </a:prstGeom>
          <a:ln w="254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2148200" y="3276603"/>
            <a:ext cx="1828800" cy="0"/>
          </a:xfrm>
          <a:prstGeom prst="straightConnector1">
            <a:avLst/>
          </a:prstGeom>
          <a:ln w="254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3062600" y="2362202"/>
            <a:ext cx="3200400" cy="1828800"/>
          </a:xfrm>
          <a:prstGeom prst="straightConnector1">
            <a:avLst/>
          </a:prstGeom>
          <a:ln w="25400">
            <a:solidFill>
              <a:schemeClr val="accent5"/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92918" y="4191002"/>
                <a:ext cx="269882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918" y="4191002"/>
                <a:ext cx="269882" cy="270652"/>
              </a:xfrm>
              <a:prstGeom prst="rect">
                <a:avLst/>
              </a:prstGeom>
              <a:blipFill rotWithShape="0">
                <a:blip r:embed="rId3"/>
                <a:stretch>
                  <a:fillRect l="-25000" r="-454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57779" y="3056429"/>
                <a:ext cx="276293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779" y="3056429"/>
                <a:ext cx="276293" cy="270652"/>
              </a:xfrm>
              <a:prstGeom prst="rect">
                <a:avLst/>
              </a:prstGeom>
              <a:blipFill rotWithShape="0">
                <a:blip r:embed="rId4"/>
                <a:stretch>
                  <a:fillRect l="-24444" r="-11111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27859" y="2785777"/>
                <a:ext cx="216405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m:rPr>
                              <m:nor/>
                            </m:rPr>
                            <a:rPr lang="en-US" baseline="-25000" dirty="0"/>
                            <m:t> </m:t>
                          </m:r>
                        </m:e>
                      </m:acc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859" y="2785777"/>
                <a:ext cx="216405" cy="312458"/>
              </a:xfrm>
              <a:prstGeom prst="rect">
                <a:avLst/>
              </a:prstGeom>
              <a:blipFill rotWithShape="0">
                <a:blip r:embed="rId5"/>
                <a:stretch>
                  <a:fillRect l="-31429" r="-14286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3062600" y="2362202"/>
            <a:ext cx="228600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>
            <a:off x="4662800" y="1676402"/>
            <a:ext cx="137160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062600" y="990601"/>
            <a:ext cx="2286000" cy="1371601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5343526" y="990601"/>
            <a:ext cx="914400" cy="3195637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57977" y="2424088"/>
                <a:ext cx="276293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977" y="2424088"/>
                <a:ext cx="276293" cy="270652"/>
              </a:xfrm>
              <a:prstGeom prst="rect">
                <a:avLst/>
              </a:prstGeom>
              <a:blipFill rotWithShape="0">
                <a:blip r:embed="rId6"/>
                <a:stretch>
                  <a:fillRect l="-21739" r="-4348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36273" y="1667976"/>
                <a:ext cx="276293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273" y="1667976"/>
                <a:ext cx="276293" cy="270652"/>
              </a:xfrm>
              <a:prstGeom prst="rect">
                <a:avLst/>
              </a:prstGeom>
              <a:blipFill rotWithShape="0">
                <a:blip r:embed="rId7"/>
                <a:stretch>
                  <a:fillRect l="-22222" r="-13333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36471" y="1354421"/>
                <a:ext cx="222817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nor/>
                            </m:rPr>
                            <a:rPr lang="en-US" baseline="-25000" dirty="0"/>
                            <m:t> </m:t>
                          </m:r>
                        </m:e>
                      </m:acc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471" y="1354421"/>
                <a:ext cx="222817" cy="310598"/>
              </a:xfrm>
              <a:prstGeom prst="rect">
                <a:avLst/>
              </a:prstGeom>
              <a:blipFill rotWithShape="0">
                <a:blip r:embed="rId8"/>
                <a:stretch>
                  <a:fillRect l="-30556" r="-1388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27667" y="2382282"/>
                <a:ext cx="216405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baseline="-25000" dirty="0"/>
                            <m:t> </m:t>
                          </m:r>
                        </m:e>
                      </m:acc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667" y="2382282"/>
                <a:ext cx="216405" cy="312458"/>
              </a:xfrm>
              <a:prstGeom prst="rect">
                <a:avLst/>
              </a:prstGeom>
              <a:blipFill rotWithShape="0">
                <a:blip r:embed="rId9"/>
                <a:stretch>
                  <a:fillRect l="-25000" r="-13889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H="1">
            <a:off x="10001562" y="4143378"/>
            <a:ext cx="914400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8401362" y="2543178"/>
            <a:ext cx="3200400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10001562" y="961595"/>
            <a:ext cx="914400" cy="3195637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323821" y="4327811"/>
                <a:ext cx="269882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3821" y="4327811"/>
                <a:ext cx="269882" cy="270652"/>
              </a:xfrm>
              <a:prstGeom prst="rect">
                <a:avLst/>
              </a:prstGeom>
              <a:blipFill rotWithShape="0">
                <a:blip r:embed="rId10"/>
                <a:stretch>
                  <a:fillRect l="-22727" r="-454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565660" y="2538511"/>
                <a:ext cx="263662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5660" y="2538511"/>
                <a:ext cx="263662" cy="270652"/>
              </a:xfrm>
              <a:prstGeom prst="rect">
                <a:avLst/>
              </a:prstGeom>
              <a:blipFill rotWithShape="0">
                <a:blip r:embed="rId11"/>
                <a:stretch>
                  <a:fillRect l="-23256" r="-13953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67568" y="4749370"/>
                <a:ext cx="2000356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=−7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+4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68" y="4749370"/>
                <a:ext cx="2000356" cy="50885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85104" y="5405860"/>
                <a:ext cx="1782796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=5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04" y="5405860"/>
                <a:ext cx="1782796" cy="50642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63593" y="4824907"/>
                <a:ext cx="1804020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𝐵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593" y="4824907"/>
                <a:ext cx="1804020" cy="360804"/>
              </a:xfrm>
              <a:prstGeom prst="rect">
                <a:avLst/>
              </a:prstGeom>
              <a:blipFill rotWithShape="1">
                <a:blip r:embed="rId14"/>
                <a:stretch>
                  <a:fillRect l="-2365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317070" y="5480179"/>
                <a:ext cx="1684435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=−7+5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070" y="5480179"/>
                <a:ext cx="1684435" cy="360804"/>
              </a:xfrm>
              <a:prstGeom prst="rect">
                <a:avLst/>
              </a:prstGeom>
              <a:blipFill rotWithShape="0">
                <a:blip r:embed="rId15"/>
                <a:stretch>
                  <a:fillRect l="-4348" r="-5435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296134" y="6135451"/>
                <a:ext cx="1148456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134" y="6135451"/>
                <a:ext cx="1148456" cy="360804"/>
              </a:xfrm>
              <a:prstGeom prst="rect">
                <a:avLst/>
              </a:prstGeom>
              <a:blipFill rotWithShape="0">
                <a:blip r:embed="rId16"/>
                <a:stretch>
                  <a:fillRect l="-6915" r="-6915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850675" y="4824907"/>
                <a:ext cx="1812740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baseline="-25000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𝐵</m:t>
                      </m:r>
                      <m:r>
                        <a:rPr lang="en-US" sz="2400" b="0" i="1" baseline="-25000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675" y="4824907"/>
                <a:ext cx="1812740" cy="360804"/>
              </a:xfrm>
              <a:prstGeom prst="rect">
                <a:avLst/>
              </a:prstGeom>
              <a:blipFill rotWithShape="1">
                <a:blip r:embed="rId17"/>
                <a:stretch>
                  <a:fillRect l="-2694" r="-337" b="-3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04152" y="5480179"/>
                <a:ext cx="1457579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=4+3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152" y="5480179"/>
                <a:ext cx="1457579" cy="360804"/>
              </a:xfrm>
              <a:prstGeom prst="rect">
                <a:avLst/>
              </a:prstGeom>
              <a:blipFill rotWithShape="0">
                <a:blip r:embed="rId18"/>
                <a:stretch>
                  <a:fillRect l="-5439" r="-5439" b="-33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883216" y="6135451"/>
                <a:ext cx="919226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216" y="6135451"/>
                <a:ext cx="919226" cy="360804"/>
              </a:xfrm>
              <a:prstGeom prst="rect">
                <a:avLst/>
              </a:prstGeom>
              <a:blipFill rotWithShape="0">
                <a:blip r:embed="rId19"/>
                <a:stretch>
                  <a:fillRect l="-8609" r="-9272" b="-3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ight Brace 37"/>
          <p:cNvSpPr/>
          <p:nvPr/>
        </p:nvSpPr>
        <p:spPr>
          <a:xfrm>
            <a:off x="7718664" y="4750880"/>
            <a:ext cx="357187" cy="174537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8528112" y="4855001"/>
                <a:ext cx="1626535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112" y="4855001"/>
                <a:ext cx="1626535" cy="508857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8528112" y="5405860"/>
                <a:ext cx="1802929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112" y="5405860"/>
                <a:ext cx="1802929" cy="508857"/>
              </a:xfrm>
              <a:prstGeom prst="rect">
                <a:avLst/>
              </a:prstGeom>
              <a:blipFill rotWithShape="0">
                <a:blip r:embed="rId2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8528112" y="5989906"/>
                <a:ext cx="2000356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112" y="5989906"/>
                <a:ext cx="2000356" cy="508857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0686604" y="2588419"/>
                <a:ext cx="216405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baseline="-25000" dirty="0"/>
                            <m:t> </m:t>
                          </m:r>
                        </m:e>
                      </m:acc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6604" y="2588419"/>
                <a:ext cx="216405" cy="312458"/>
              </a:xfrm>
              <a:prstGeom prst="rect">
                <a:avLst/>
              </a:prstGeom>
              <a:blipFill rotWithShape="0">
                <a:blip r:embed="rId23"/>
                <a:stretch>
                  <a:fillRect l="-25000" r="-13889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ight Arrow 44"/>
          <p:cNvSpPr/>
          <p:nvPr/>
        </p:nvSpPr>
        <p:spPr>
          <a:xfrm>
            <a:off x="6632941" y="2538511"/>
            <a:ext cx="2596784" cy="78857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2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2" grpId="0"/>
      <p:bldP spid="20" grpId="0"/>
      <p:bldP spid="20" grpId="1"/>
      <p:bldP spid="21" grpId="0"/>
      <p:bldP spid="21" grpId="1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40" grpId="0"/>
      <p:bldP spid="42" grpId="0"/>
      <p:bldP spid="43" grpId="0" animBg="1"/>
      <p:bldP spid="44" grpId="0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Subtract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b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838200" y="1615151"/>
                <a:ext cx="2000356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=−7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+4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15151"/>
                <a:ext cx="2000356" cy="5088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855736" y="2271641"/>
                <a:ext cx="1782796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=5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36" y="2271641"/>
                <a:ext cx="1782796" cy="5064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34225" y="1690688"/>
                <a:ext cx="1829988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US" sz="2400" baseline="-25000" dirty="0"/>
                            <m:t> </m:t>
                          </m:r>
                        </m:sub>
                      </m:sSub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225" y="1690688"/>
                <a:ext cx="1829988" cy="360804"/>
              </a:xfrm>
              <a:prstGeom prst="rect">
                <a:avLst/>
              </a:prstGeom>
              <a:blipFill rotWithShape="1">
                <a:blip r:embed="rId5"/>
                <a:stretch>
                  <a:fillRect l="-398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87702" y="2345960"/>
                <a:ext cx="1684435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=−7−5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702" y="2345960"/>
                <a:ext cx="1684435" cy="360804"/>
              </a:xfrm>
              <a:prstGeom prst="rect">
                <a:avLst/>
              </a:prstGeom>
              <a:blipFill rotWithShape="0">
                <a:blip r:embed="rId6"/>
                <a:stretch>
                  <a:fillRect l="-4348" r="-5435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66766" y="3001232"/>
                <a:ext cx="1318374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6766" y="3001232"/>
                <a:ext cx="1318374" cy="360804"/>
              </a:xfrm>
              <a:prstGeom prst="rect">
                <a:avLst/>
              </a:prstGeom>
              <a:blipFill rotWithShape="0">
                <a:blip r:embed="rId7"/>
                <a:stretch>
                  <a:fillRect l="-6019" r="-6019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21307" y="1690688"/>
                <a:ext cx="1895711" cy="398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m:rPr>
                              <m:nor/>
                            </m:rPr>
                            <a:rPr lang="en-US" sz="2400" baseline="-25000" dirty="0"/>
                            <m:t> </m:t>
                          </m:r>
                        </m:sub>
                      </m:sSub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307" y="1690688"/>
                <a:ext cx="1895711" cy="398507"/>
              </a:xfrm>
              <a:prstGeom prst="rect">
                <a:avLst/>
              </a:prstGeom>
              <a:blipFill rotWithShape="1">
                <a:blip r:embed="rId8"/>
                <a:stretch>
                  <a:fillRect l="-2894" b="-19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74784" y="2345960"/>
                <a:ext cx="1457579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=4−3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784" y="2345960"/>
                <a:ext cx="1457579" cy="360804"/>
              </a:xfrm>
              <a:prstGeom prst="rect">
                <a:avLst/>
              </a:prstGeom>
              <a:blipFill rotWithShape="0">
                <a:blip r:embed="rId9"/>
                <a:stretch>
                  <a:fillRect l="-5439" r="-5439" b="-33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053848" y="3001232"/>
                <a:ext cx="919226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848" y="3001232"/>
                <a:ext cx="919226" cy="360804"/>
              </a:xfrm>
              <a:prstGeom prst="rect">
                <a:avLst/>
              </a:prstGeom>
              <a:blipFill rotWithShape="0">
                <a:blip r:embed="rId10"/>
                <a:stretch>
                  <a:fillRect l="-8609" r="-9272" b="-3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ight Brace 37"/>
          <p:cNvSpPr/>
          <p:nvPr/>
        </p:nvSpPr>
        <p:spPr>
          <a:xfrm>
            <a:off x="7889296" y="1616661"/>
            <a:ext cx="357187" cy="174537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8698744" y="1720782"/>
                <a:ext cx="1626535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744" y="1720782"/>
                <a:ext cx="1626535" cy="50885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8698744" y="2271641"/>
                <a:ext cx="1802929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744" y="2271641"/>
                <a:ext cx="1802929" cy="508857"/>
              </a:xfrm>
              <a:prstGeom prst="rect">
                <a:avLst/>
              </a:prstGeom>
              <a:blipFill rotWithShape="0">
                <a:blip r:embed="rId1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8698744" y="2855687"/>
                <a:ext cx="2169568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12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744" y="2855687"/>
                <a:ext cx="2169568" cy="50885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29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40" grpId="0"/>
      <p:bldP spid="42" grpId="0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165481" y="5482617"/>
            <a:ext cx="3551126" cy="102140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34031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Dot Product </a:t>
                </a:r>
                <a:r>
                  <a:rPr lang="en-US" dirty="0"/>
                  <a:t>(aka </a:t>
                </a:r>
                <a:r>
                  <a:rPr lang="en-US" b="1" dirty="0">
                    <a:solidFill>
                      <a:srgbClr val="FF0000"/>
                    </a:solidFill>
                  </a:rPr>
                  <a:t>Scalar Product</a:t>
                </a:r>
                <a:r>
                  <a:rPr lang="en-US" dirty="0"/>
                  <a:t>).</a:t>
                </a:r>
              </a:p>
              <a:p>
                <a:pPr lvl="1"/>
                <a:r>
                  <a:rPr lang="en-US" dirty="0"/>
                  <a:t>In some cases, when vectors are multiplied together, the result is a scalar e.g.: Work = Force × Displacement</a:t>
                </a:r>
              </a:p>
              <a:p>
                <a:pPr lvl="1"/>
                <a:r>
                  <a:rPr lang="en-US" dirty="0"/>
                  <a:t>The notation for the dot product is as follows:</a:t>
                </a:r>
              </a:p>
              <a:p>
                <a:pPr lvl="2"/>
                <a:endParaRPr lang="en-US" dirty="0"/>
              </a:p>
              <a:p>
                <a:pPr lvl="2"/>
                <a:endParaRPr lang="en-US" dirty="0"/>
              </a:p>
              <a:p>
                <a:pPr lvl="2"/>
                <a:r>
                  <a:rPr lang="en-US" dirty="0"/>
                  <a:t>The formula equates to the projection of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/>
                  <a:t> multiplied by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34031"/>
                <a:ext cx="10515600" cy="4351338"/>
              </a:xfrm>
              <a:blipFill rotWithShape="0">
                <a:blip r:embed="rId2"/>
                <a:stretch>
                  <a:fillRect l="-1043" t="-2384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333832" y="3193177"/>
                <a:ext cx="2387513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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832" y="3193177"/>
                <a:ext cx="2387513" cy="5088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4165481" y="4247094"/>
            <a:ext cx="1314450" cy="1228725"/>
          </a:xfrm>
          <a:prstGeom prst="straightConnector1">
            <a:avLst/>
          </a:prstGeom>
          <a:ln w="254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 noChangeAspect="1"/>
          </p:cNvCxnSpPr>
          <p:nvPr/>
        </p:nvCxnSpPr>
        <p:spPr>
          <a:xfrm>
            <a:off x="4165481" y="5482617"/>
            <a:ext cx="1849796" cy="530678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59415" y="4506717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415" y="4506717"/>
                <a:ext cx="267509" cy="4165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248409" y="5890043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409" y="5890043"/>
                <a:ext cx="279179" cy="41408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Triangle 7"/>
          <p:cNvSpPr/>
          <p:nvPr/>
        </p:nvSpPr>
        <p:spPr>
          <a:xfrm rot="17167910">
            <a:off x="4055856" y="4400701"/>
            <a:ext cx="1529766" cy="921768"/>
          </a:xfrm>
          <a:prstGeom prst="rtTriangl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467327" y="5179490"/>
            <a:ext cx="38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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8" idx="0"/>
            <a:endCxn id="8" idx="2"/>
          </p:cNvCxnSpPr>
          <p:nvPr/>
        </p:nvCxnSpPr>
        <p:spPr>
          <a:xfrm>
            <a:off x="4165481" y="5468295"/>
            <a:ext cx="885473" cy="256112"/>
          </a:xfrm>
          <a:prstGeom prst="straightConnector1">
            <a:avLst/>
          </a:prstGeom>
          <a:ln w="254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05202" y="5810899"/>
                <a:ext cx="2264471" cy="40479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Projection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02" y="5810899"/>
                <a:ext cx="2264471" cy="404791"/>
              </a:xfrm>
              <a:prstGeom prst="rect">
                <a:avLst/>
              </a:prstGeom>
              <a:blipFill rotWithShape="0">
                <a:blip r:embed="rId6"/>
                <a:stretch>
                  <a:fillRect t="-22388" b="-22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 12"/>
          <p:cNvSpPr/>
          <p:nvPr/>
        </p:nvSpPr>
        <p:spPr>
          <a:xfrm>
            <a:off x="3283527" y="5724150"/>
            <a:ext cx="1425603" cy="497718"/>
          </a:xfrm>
          <a:custGeom>
            <a:avLst/>
            <a:gdLst>
              <a:gd name="connsiteX0" fmla="*/ 0 w 1288473"/>
              <a:gd name="connsiteY0" fmla="*/ 346363 h 541504"/>
              <a:gd name="connsiteX1" fmla="*/ 706582 w 1288473"/>
              <a:gd name="connsiteY1" fmla="*/ 526472 h 541504"/>
              <a:gd name="connsiteX2" fmla="*/ 1288473 w 1288473"/>
              <a:gd name="connsiteY2" fmla="*/ 0 h 541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8473" h="541504">
                <a:moveTo>
                  <a:pt x="0" y="346363"/>
                </a:moveTo>
                <a:cubicBezTo>
                  <a:pt x="245918" y="465281"/>
                  <a:pt x="491837" y="584199"/>
                  <a:pt x="706582" y="526472"/>
                </a:cubicBezTo>
                <a:cubicBezTo>
                  <a:pt x="921327" y="468745"/>
                  <a:pt x="1205346" y="90054"/>
                  <a:pt x="1288473" y="0"/>
                </a:cubicBezTo>
              </a:path>
            </a:pathLst>
          </a:custGeom>
          <a:noFill/>
          <a:ln w="25400">
            <a:solidFill>
              <a:srgbClr val="7030A0"/>
            </a:solidFill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" presetClass="entr" presetSubtype="8" decel="2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3" grpId="0" animBg="1"/>
      <p:bldP spid="18" grpId="0"/>
      <p:bldP spid="19" grpId="0"/>
      <p:bldP spid="8" grpId="0" animBg="1"/>
      <p:bldP spid="4" grpId="0"/>
      <p:bldP spid="39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69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The Dot Product with Unit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38510"/>
                <a:ext cx="10515600" cy="4899364"/>
              </a:xfrm>
            </p:spPr>
            <p:txBody>
              <a:bodyPr/>
              <a:lstStyle/>
              <a:p>
                <a:r>
                  <a:rPr lang="en-US" dirty="0"/>
                  <a:t>The Dot Product can also be represented using component vector notation.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lvl="1"/>
                <a:r>
                  <a:rPr lang="en-US" dirty="0"/>
                  <a:t>Since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m:rPr>
                        <m:nor/>
                      </m:rPr>
                      <a:rPr lang="en-US" dirty="0"/>
                      <m:t> </m:t>
                    </m:r>
                  </m:oMath>
                </a14:m>
                <a:r>
                  <a:rPr lang="en-US" dirty="0"/>
                  <a:t>are perpendicular to one another, that means the angle between them is 90</a:t>
                </a:r>
                <a:r>
                  <a:rPr lang="en-US" dirty="0">
                    <a:sym typeface="Symbol" panose="05050102010706020507" pitchFamily="18" charset="2"/>
                  </a:rPr>
                  <a:t>,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cos</m:t>
                        </m:r>
                      </m:fName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</m:t>
                        </m:r>
                      </m:e>
                    </m:func>
                  </m:oMath>
                </a14:m>
                <a:r>
                  <a:rPr lang="en-US" dirty="0"/>
                  <a:t> will be zero; hence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.  </a:t>
                </a:r>
              </a:p>
              <a:p>
                <a:pPr lvl="1"/>
                <a:r>
                  <a:rPr lang="en-US" dirty="0"/>
                  <a:t>Also, since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</m:d>
                  </m:oMath>
                </a14:m>
                <a:r>
                  <a:rPr lang="en-US" dirty="0"/>
                  <a:t> both equal 1…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38510"/>
                <a:ext cx="10515600" cy="4899364"/>
              </a:xfrm>
              <a:blipFill rotWithShape="0">
                <a:blip r:embed="rId2"/>
                <a:stretch>
                  <a:fillRect l="-1043" t="-2117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801460" y="1962171"/>
                <a:ext cx="4589077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𝑥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𝑦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460" y="1962171"/>
                <a:ext cx="4589077" cy="5088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126385" y="3071279"/>
                <a:ext cx="8035405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𝑦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nor/>
                        </m:rPr>
                        <a:rPr lang="en-US" sz="2400" b="0" i="0" baseline="-25000" smtClean="0">
                          <a:latin typeface="Cambria Math" panose="02040503050406030204" pitchFamily="18" charset="0"/>
                        </a:rPr>
                        <m:t>x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385" y="3071279"/>
                <a:ext cx="8035405" cy="50885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6872137" y="3089816"/>
            <a:ext cx="1136073" cy="508857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988755" y="2789975"/>
            <a:ext cx="40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8598120" y="3089816"/>
            <a:ext cx="1136073" cy="508857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714738" y="2789975"/>
            <a:ext cx="40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394022" y="5104187"/>
                <a:ext cx="2965042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𝑦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022" y="5104187"/>
                <a:ext cx="2965042" cy="50885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4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 animBg="1"/>
      <p:bldP spid="17" grpId="0" animBg="1"/>
      <p:bldP spid="6" grpId="0"/>
      <p:bldP spid="22" grpId="0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Determine the Dot Product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b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7909" y="2363296"/>
                <a:ext cx="2000356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=−7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09" y="2363296"/>
                <a:ext cx="2000356" cy="5088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75445" y="3019786"/>
                <a:ext cx="1782796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5" y="3019786"/>
                <a:ext cx="1782796" cy="5064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026871402"/>
              </p:ext>
            </p:extLst>
          </p:nvPr>
        </p:nvGraphicFramePr>
        <p:xfrm>
          <a:off x="2358265" y="2080627"/>
          <a:ext cx="9679709" cy="3921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1506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00501" y="176933"/>
                <a:ext cx="10515600" cy="1325563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Determine the angle </a:t>
                </a:r>
                <a:r>
                  <a:rPr lang="en-US" dirty="0">
                    <a:sym typeface="Symbol" panose="05050102010706020507" pitchFamily="18" charset="2"/>
                  </a:rPr>
                  <a:t> between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00501" y="176933"/>
                <a:ext cx="10515600" cy="1325563"/>
              </a:xfrm>
              <a:blipFill rotWithShape="0">
                <a:blip r:embed="rId2"/>
                <a:stretch>
                  <a:fillRect l="-2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46910" y="1437477"/>
                <a:ext cx="2000356" cy="508857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=−7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+4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910" y="1437477"/>
                <a:ext cx="2000356" cy="5088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216656" y="1437477"/>
                <a:ext cx="1782796" cy="50642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=5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656" y="1437477"/>
                <a:ext cx="1782796" cy="5064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902243" y="1999739"/>
                <a:ext cx="2387513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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243" y="1999739"/>
                <a:ext cx="2387513" cy="50885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64802" y="3018686"/>
                <a:ext cx="3960893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=(−7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+4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5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+3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sz="2400" dirty="0"/>
                  <a:t>)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02" y="3018686"/>
                <a:ext cx="3960893" cy="508857"/>
              </a:xfrm>
              <a:prstGeom prst="rect">
                <a:avLst/>
              </a:prstGeom>
              <a:blipFill rotWithShape="0">
                <a:blip r:embed="rId6"/>
                <a:stretch>
                  <a:fillRect r="-2000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64802" y="4067689"/>
                <a:ext cx="4795095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35 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02" y="4067689"/>
                <a:ext cx="4795095" cy="5088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Left Brace 2"/>
          <p:cNvSpPr/>
          <p:nvPr/>
        </p:nvSpPr>
        <p:spPr>
          <a:xfrm rot="16200000">
            <a:off x="5234513" y="2288324"/>
            <a:ext cx="214382" cy="678013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215644" y="2588443"/>
            <a:ext cx="2118007" cy="368513"/>
          </a:xfrm>
          <a:custGeom>
            <a:avLst/>
            <a:gdLst>
              <a:gd name="connsiteX0" fmla="*/ 2116377 w 2118007"/>
              <a:gd name="connsiteY0" fmla="*/ 226009 h 368513"/>
              <a:gd name="connsiteX1" fmla="*/ 1819494 w 2118007"/>
              <a:gd name="connsiteY1" fmla="*/ 297261 h 368513"/>
              <a:gd name="connsiteX2" fmla="*/ 263826 w 2118007"/>
              <a:gd name="connsiteY2" fmla="*/ 378 h 368513"/>
              <a:gd name="connsiteX3" fmla="*/ 14444 w 2118007"/>
              <a:gd name="connsiteY3" fmla="*/ 368513 h 36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8007" h="368513">
                <a:moveTo>
                  <a:pt x="2116377" y="226009"/>
                </a:moveTo>
                <a:cubicBezTo>
                  <a:pt x="2122314" y="280437"/>
                  <a:pt x="2128252" y="334866"/>
                  <a:pt x="1819494" y="297261"/>
                </a:cubicBezTo>
                <a:cubicBezTo>
                  <a:pt x="1510736" y="259656"/>
                  <a:pt x="564668" y="-11497"/>
                  <a:pt x="263826" y="378"/>
                </a:cubicBezTo>
                <a:cubicBezTo>
                  <a:pt x="-37016" y="12253"/>
                  <a:pt x="-11286" y="190383"/>
                  <a:pt x="14444" y="368513"/>
                </a:cubicBezTo>
              </a:path>
            </a:pathLst>
          </a:custGeom>
          <a:noFill/>
          <a:ln w="22225">
            <a:tailEnd type="stealth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16200000">
            <a:off x="6174975" y="2425566"/>
            <a:ext cx="166652" cy="380009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891348" y="2782388"/>
            <a:ext cx="5355772" cy="1727918"/>
            <a:chOff x="5891348" y="2782388"/>
            <a:chExt cx="5355772" cy="1727918"/>
          </a:xfrm>
        </p:grpSpPr>
        <p:sp>
          <p:nvSpPr>
            <p:cNvPr id="9" name="Rounded Rectangle 8"/>
            <p:cNvSpPr/>
            <p:nvPr/>
          </p:nvSpPr>
          <p:spPr>
            <a:xfrm>
              <a:off x="5891348" y="2782388"/>
              <a:ext cx="5355772" cy="1724297"/>
            </a:xfrm>
            <a:prstGeom prst="roundRect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89468" y="2808782"/>
              <a:ext cx="51696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This is the magnitude: </a:t>
              </a:r>
              <a:r>
                <a:rPr lang="en-US" b="1" dirty="0"/>
                <a:t>Use the Pythagorean Theorem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6166230" y="3223871"/>
                  <a:ext cx="3683637" cy="5395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sz="2400" dirty="0"/>
                              <m:t> </m:t>
                            </m:r>
                          </m:e>
                        </m:ra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=8.1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66230" y="3223871"/>
                  <a:ext cx="3683637" cy="53957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6166229" y="3970735"/>
                  <a:ext cx="3466077" cy="53957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sz="2400" dirty="0"/>
                              <m:t> </m:t>
                            </m:r>
                          </m:e>
                        </m:ra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=5.8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66229" y="3970735"/>
                  <a:ext cx="3466077" cy="539571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549151" y="5050452"/>
                <a:ext cx="3234155" cy="461665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23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8.1</m:t>
                          </m:r>
                        </m:e>
                      </m:d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5.8</m:t>
                          </m:r>
                        </m:e>
                      </m:d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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151" y="5050452"/>
                <a:ext cx="3234155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162211" y="5909713"/>
                <a:ext cx="2613792" cy="838435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</m:t>
                          </m:r>
                        </m:e>
                      </m:fun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−23</m:t>
                          </m:r>
                        </m:num>
                        <m:den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8.1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11" y="5909713"/>
                <a:ext cx="2613792" cy="83843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>
          <a:xfrm>
            <a:off x="5144950" y="6180607"/>
            <a:ext cx="1021278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559203" y="6052263"/>
                <a:ext cx="1461106" cy="461665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119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203" y="6052263"/>
                <a:ext cx="1461106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578279" y="2066795"/>
            <a:ext cx="2172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the </a:t>
            </a:r>
            <a:r>
              <a:rPr lang="en-US" b="1" dirty="0"/>
              <a:t>Dot Product: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3731597" y="2136788"/>
            <a:ext cx="1021278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617944" y="4649244"/>
            <a:ext cx="759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Solve:</a:t>
            </a:r>
          </a:p>
        </p:txBody>
      </p:sp>
    </p:spTree>
    <p:extLst>
      <p:ext uri="{BB962C8B-B14F-4D97-AF65-F5344CB8AC3E}">
        <p14:creationId xmlns:p14="http://schemas.microsoft.com/office/powerpoint/2010/main" val="84538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3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10" grpId="0"/>
      <p:bldP spid="20" grpId="0" animBg="1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4"/>
          <p:cNvSpPr/>
          <p:nvPr/>
        </p:nvSpPr>
        <p:spPr>
          <a:xfrm rot="11769997">
            <a:off x="4344634" y="4633193"/>
            <a:ext cx="2754802" cy="1525976"/>
          </a:xfrm>
          <a:prstGeom prst="parallelogram">
            <a:avLst>
              <a:gd name="adj" fmla="val 59225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15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Multiplying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57477" y="1093892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Cross Product</a:t>
                </a:r>
                <a:r>
                  <a:rPr lang="en-US" dirty="0"/>
                  <a:t> (aka </a:t>
                </a:r>
                <a:r>
                  <a:rPr lang="en-US" b="1" dirty="0">
                    <a:solidFill>
                      <a:srgbClr val="FF0000"/>
                    </a:solidFill>
                  </a:rPr>
                  <a:t>Vector Product</a:t>
                </a:r>
                <a:r>
                  <a:rPr lang="en-US" dirty="0"/>
                  <a:t>).</a:t>
                </a:r>
              </a:p>
              <a:p>
                <a:pPr lvl="1"/>
                <a:r>
                  <a:rPr lang="en-US" dirty="0"/>
                  <a:t>In other cases, when vectors are multiplied together, the result is a vector.</a:t>
                </a:r>
              </a:p>
              <a:p>
                <a:pPr lvl="1"/>
                <a:r>
                  <a:rPr lang="en-US" dirty="0"/>
                  <a:t>The notation for the cross product is as follows:</a:t>
                </a:r>
              </a:p>
              <a:p>
                <a:pPr lvl="2"/>
                <a:endParaRPr lang="en-US" dirty="0"/>
              </a:p>
              <a:p>
                <a:pPr lvl="2"/>
                <a:endParaRPr lang="en-US" dirty="0"/>
              </a:p>
              <a:p>
                <a:pPr lvl="2"/>
                <a:r>
                  <a:rPr lang="en-US" dirty="0"/>
                  <a:t>The magnitude of the cross product is:</a:t>
                </a:r>
              </a:p>
              <a:p>
                <a:pPr lvl="2"/>
                <a:endParaRPr lang="en-US" dirty="0"/>
              </a:p>
              <a:p>
                <a:pPr lvl="2"/>
                <a:endParaRPr lang="en-US" dirty="0"/>
              </a:p>
              <a:p>
                <a:pPr lvl="2"/>
                <a:r>
                  <a:rPr lang="en-US" dirty="0"/>
                  <a:t>The formula equates to the area of a parallelogram formed by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7477" y="1093892"/>
                <a:ext cx="10515600" cy="4351338"/>
              </a:xfrm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444140" y="2419455"/>
                <a:ext cx="1616918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4140" y="2419455"/>
                <a:ext cx="1616918" cy="5088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4165480" y="4516001"/>
            <a:ext cx="1314450" cy="1228725"/>
          </a:xfrm>
          <a:prstGeom prst="straightConnector1">
            <a:avLst/>
          </a:prstGeom>
          <a:ln w="254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 noChangeAspect="1"/>
          </p:cNvCxnSpPr>
          <p:nvPr/>
        </p:nvCxnSpPr>
        <p:spPr>
          <a:xfrm>
            <a:off x="4165480" y="5751524"/>
            <a:ext cx="1849796" cy="530678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58037" y="4775662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037" y="4775662"/>
                <a:ext cx="267509" cy="4165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50788" y="6058314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788" y="6058314"/>
                <a:ext cx="279179" cy="414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467326" y="5448397"/>
            <a:ext cx="38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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9746" y="5337250"/>
                <a:ext cx="2264471" cy="123578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Direction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/>
                  <a:t> is perpendicular to the plane of the parallelogram.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46" y="5337250"/>
                <a:ext cx="2264471" cy="1235788"/>
              </a:xfrm>
              <a:prstGeom prst="rect">
                <a:avLst/>
              </a:prstGeom>
              <a:blipFill rotWithShape="0">
                <a:blip r:embed="rId6"/>
                <a:stretch>
                  <a:fillRect t="-7426" r="-539" b="-7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 12"/>
          <p:cNvSpPr/>
          <p:nvPr/>
        </p:nvSpPr>
        <p:spPr>
          <a:xfrm>
            <a:off x="2724314" y="5767640"/>
            <a:ext cx="1425603" cy="497718"/>
          </a:xfrm>
          <a:custGeom>
            <a:avLst/>
            <a:gdLst>
              <a:gd name="connsiteX0" fmla="*/ 0 w 1288473"/>
              <a:gd name="connsiteY0" fmla="*/ 346363 h 541504"/>
              <a:gd name="connsiteX1" fmla="*/ 706582 w 1288473"/>
              <a:gd name="connsiteY1" fmla="*/ 526472 h 541504"/>
              <a:gd name="connsiteX2" fmla="*/ 1288473 w 1288473"/>
              <a:gd name="connsiteY2" fmla="*/ 0 h 541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8473" h="541504">
                <a:moveTo>
                  <a:pt x="0" y="346363"/>
                </a:moveTo>
                <a:cubicBezTo>
                  <a:pt x="245918" y="465281"/>
                  <a:pt x="491837" y="584199"/>
                  <a:pt x="706582" y="526472"/>
                </a:cubicBezTo>
                <a:cubicBezTo>
                  <a:pt x="921327" y="468745"/>
                  <a:pt x="1205346" y="90054"/>
                  <a:pt x="1288473" y="0"/>
                </a:cubicBezTo>
              </a:path>
            </a:pathLst>
          </a:custGeom>
          <a:noFill/>
          <a:ln w="25400">
            <a:solidFill>
              <a:srgbClr val="7030A0"/>
            </a:solidFill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399394" y="3433830"/>
                <a:ext cx="1977208" cy="461665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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394" y="3433830"/>
                <a:ext cx="197720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>
            <a:cxnSpLocks noChangeAspect="1"/>
          </p:cNvCxnSpPr>
          <p:nvPr/>
        </p:nvCxnSpPr>
        <p:spPr>
          <a:xfrm>
            <a:off x="5451704" y="4516001"/>
            <a:ext cx="1849796" cy="530678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953290" y="5040931"/>
            <a:ext cx="1314450" cy="1228725"/>
          </a:xfrm>
          <a:prstGeom prst="straightConnector1">
            <a:avLst/>
          </a:prstGeom>
          <a:ln w="254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176330" y="4443142"/>
            <a:ext cx="0" cy="228600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566543" y="4764903"/>
                <a:ext cx="2264471" cy="958789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Right-Hand-Rules determine the direction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543" y="4764903"/>
                <a:ext cx="2264471" cy="958789"/>
              </a:xfrm>
              <a:prstGeom prst="rect">
                <a:avLst/>
              </a:prstGeom>
              <a:blipFill rotWithShape="0">
                <a:blip r:embed="rId8"/>
                <a:stretch>
                  <a:fillRect t="-3822" b="-95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4175181" y="5751524"/>
            <a:ext cx="1149" cy="914594"/>
          </a:xfrm>
          <a:prstGeom prst="straightConnector1">
            <a:avLst/>
          </a:prstGeom>
          <a:ln w="25400">
            <a:solidFill>
              <a:srgbClr val="00B05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4286768" y="5723692"/>
            <a:ext cx="5317588" cy="912630"/>
          </a:xfrm>
          <a:custGeom>
            <a:avLst/>
            <a:gdLst>
              <a:gd name="connsiteX0" fmla="*/ 5317588 w 5317588"/>
              <a:gd name="connsiteY0" fmla="*/ 0 h 912630"/>
              <a:gd name="connsiteX1" fmla="*/ 3277772 w 5317588"/>
              <a:gd name="connsiteY1" fmla="*/ 844061 h 912630"/>
              <a:gd name="connsiteX2" fmla="*/ 0 w 5317588"/>
              <a:gd name="connsiteY2" fmla="*/ 801858 h 912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7588" h="912630">
                <a:moveTo>
                  <a:pt x="5317588" y="0"/>
                </a:moveTo>
                <a:cubicBezTo>
                  <a:pt x="4740812" y="355209"/>
                  <a:pt x="4164037" y="710418"/>
                  <a:pt x="3277772" y="844061"/>
                </a:cubicBezTo>
                <a:cubicBezTo>
                  <a:pt x="2391507" y="977704"/>
                  <a:pt x="1195753" y="889781"/>
                  <a:pt x="0" y="801858"/>
                </a:cubicBezTo>
              </a:path>
            </a:pathLst>
          </a:custGeom>
          <a:noFill/>
          <a:ln w="25400">
            <a:solidFill>
              <a:schemeClr val="accent6"/>
            </a:solidFill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26CA754-FAF4-4CE1-8304-B20C24DE754A}"/>
                  </a:ext>
                </a:extLst>
              </p:cNvPr>
              <p:cNvSpPr txBox="1"/>
              <p:nvPr/>
            </p:nvSpPr>
            <p:spPr>
              <a:xfrm>
                <a:off x="3806489" y="6156514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26CA754-FAF4-4CE1-8304-B20C24DE7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489" y="6156514"/>
                <a:ext cx="267509" cy="4165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448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8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uiExpand="1" build="p"/>
      <p:bldP spid="43" grpId="0" uiExpand="1" animBg="1"/>
      <p:bldP spid="18" grpId="0" uiExpand="1"/>
      <p:bldP spid="19" grpId="0" uiExpand="1"/>
      <p:bldP spid="4" grpId="0" uiExpand="1"/>
      <p:bldP spid="39" grpId="0" animBg="1"/>
      <p:bldP spid="13" grpId="0" animBg="1"/>
      <p:bldP spid="15" grpId="0" animBg="1"/>
      <p:bldP spid="23" grpId="0" animBg="1"/>
      <p:bldP spid="33" grpId="0" animBg="1"/>
      <p:bldP spid="21" grpId="0" uiExpan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4"/>
          <p:cNvSpPr/>
          <p:nvPr/>
        </p:nvSpPr>
        <p:spPr>
          <a:xfrm rot="11769997">
            <a:off x="4344634" y="4741296"/>
            <a:ext cx="2754802" cy="1525976"/>
          </a:xfrm>
          <a:prstGeom prst="parallelogram">
            <a:avLst>
              <a:gd name="adj" fmla="val 59225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15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Using RHR to Determine the Direction of the Cross Product?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6937" y="1421732"/>
                <a:ext cx="8922550" cy="264147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Think of a screw.</a:t>
                </a:r>
              </a:p>
              <a:p>
                <a:pPr lvl="1"/>
                <a:r>
                  <a:rPr lang="en-US" dirty="0"/>
                  <a:t>To tighten a screw, you turn it clockwise.</a:t>
                </a:r>
              </a:p>
              <a:p>
                <a:pPr lvl="1"/>
                <a:r>
                  <a:rPr lang="en-US" dirty="0"/>
                  <a:t>For the cross product, rotate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around its axis of rotation into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/>
                  <a:t> to get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/>
                  <a:t>. </a:t>
                </a:r>
              </a:p>
              <a:p>
                <a:pPr marL="457200" lvl="1" indent="0">
                  <a:buNone/>
                </a:pPr>
                <a:endParaRPr lang="en-US" sz="3600" dirty="0"/>
              </a:p>
              <a:p>
                <a:pPr lvl="1"/>
                <a:r>
                  <a:rPr lang="en-US" dirty="0"/>
                  <a:t>As you tighten the screw, it will move in the downward direction.</a:t>
                </a:r>
              </a:p>
              <a:p>
                <a:pPr lvl="1"/>
                <a:r>
                  <a:rPr lang="en-US" dirty="0"/>
                  <a:t>To loosen the screw, the  screw will move in the opposite direction.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6937" y="1421732"/>
                <a:ext cx="8922550" cy="2641471"/>
              </a:xfrm>
              <a:blipFill>
                <a:blip r:embed="rId2"/>
                <a:stretch>
                  <a:fillRect l="-1094" t="-4608" r="-205" b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726923" y="2626512"/>
                <a:ext cx="1616918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923" y="2626512"/>
                <a:ext cx="1616918" cy="5088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>
            <a:cxnSpLocks noChangeAspect="1"/>
          </p:cNvCxnSpPr>
          <p:nvPr/>
        </p:nvCxnSpPr>
        <p:spPr>
          <a:xfrm>
            <a:off x="4165480" y="5859627"/>
            <a:ext cx="1849796" cy="530678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59414" y="4883727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414" y="4883727"/>
                <a:ext cx="267509" cy="4165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50788" y="6166417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788" y="6166417"/>
                <a:ext cx="279179" cy="414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467326" y="5556500"/>
            <a:ext cx="38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</a:t>
            </a:r>
            <a:endParaRPr lang="en-US" dirty="0"/>
          </a:p>
        </p:txBody>
      </p:sp>
      <p:cxnSp>
        <p:nvCxnSpPr>
          <p:cNvPr id="20" name="Straight Arrow Connector 19"/>
          <p:cNvCxnSpPr>
            <a:cxnSpLocks noChangeAspect="1"/>
          </p:cNvCxnSpPr>
          <p:nvPr/>
        </p:nvCxnSpPr>
        <p:spPr>
          <a:xfrm>
            <a:off x="5451704" y="4624104"/>
            <a:ext cx="1849796" cy="530678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953290" y="5149034"/>
            <a:ext cx="1314450" cy="1228725"/>
          </a:xfrm>
          <a:prstGeom prst="straightConnector1">
            <a:avLst/>
          </a:prstGeom>
          <a:ln w="254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176330" y="4551245"/>
            <a:ext cx="0" cy="228600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75182" y="5859627"/>
            <a:ext cx="1149" cy="914594"/>
          </a:xfrm>
          <a:prstGeom prst="straightConnector1">
            <a:avLst/>
          </a:prstGeom>
          <a:ln w="25400">
            <a:solidFill>
              <a:srgbClr val="00B05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Screw-bolt Nut Icon, Outline Style Stock Vector - Illustration of  screwbolt, steel: 160125812">
            <a:extLst>
              <a:ext uri="{FF2B5EF4-FFF2-40B4-BE49-F238E27FC236}">
                <a16:creationId xmlns:a16="http://schemas.microsoft.com/office/drawing/2014/main" id="{B17A6859-87C8-4B18-945D-74227F4FD2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66" r="26001" b="9241"/>
          <a:stretch/>
        </p:blipFill>
        <p:spPr bwMode="auto">
          <a:xfrm>
            <a:off x="3916720" y="4752442"/>
            <a:ext cx="542694" cy="111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Platonic Solids And 4th Dimensional Babbles — On the cross product">
            <a:extLst>
              <a:ext uri="{FF2B5EF4-FFF2-40B4-BE49-F238E27FC236}">
                <a16:creationId xmlns:a16="http://schemas.microsoft.com/office/drawing/2014/main" id="{6A3E6C26-F483-4EAF-AF6D-F74DDDF602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870" y="886854"/>
            <a:ext cx="2450696" cy="189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70D59FDD-C6E1-4B4A-9837-791C04D3EEAF}"/>
              </a:ext>
            </a:extLst>
          </p:cNvPr>
          <p:cNvGrpSpPr/>
          <p:nvPr/>
        </p:nvGrpSpPr>
        <p:grpSpPr>
          <a:xfrm>
            <a:off x="2857546" y="4624104"/>
            <a:ext cx="2623475" cy="2449290"/>
            <a:chOff x="2856455" y="4516001"/>
            <a:chExt cx="2623475" cy="2449290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>
            <a:xfrm flipV="1">
              <a:off x="4165480" y="4516001"/>
              <a:ext cx="1314450" cy="1228725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91EACBB-5CAA-466C-B7A3-6F74B0089A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56455" y="5736566"/>
              <a:ext cx="1314450" cy="1228725"/>
            </a:xfrm>
            <a:prstGeom prst="straightConnector1">
              <a:avLst/>
            </a:prstGeom>
            <a:ln w="25400">
              <a:solidFill>
                <a:srgbClr val="C00000">
                  <a:alpha val="0"/>
                </a:srgbClr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7A91812-95AC-42C3-95AB-AE855DD31407}"/>
                  </a:ext>
                </a:extLst>
              </p:cNvPr>
              <p:cNvSpPr txBox="1"/>
              <p:nvPr/>
            </p:nvSpPr>
            <p:spPr>
              <a:xfrm>
                <a:off x="3803494" y="6250769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7A91812-95AC-42C3-95AB-AE855DD31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494" y="6250769"/>
                <a:ext cx="267509" cy="4165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FCC71E7-CFD3-4B50-B760-E4AB79DF5254}"/>
                  </a:ext>
                </a:extLst>
              </p:cNvPr>
              <p:cNvSpPr/>
              <p:nvPr/>
            </p:nvSpPr>
            <p:spPr>
              <a:xfrm>
                <a:off x="4759684" y="3967036"/>
                <a:ext cx="1846146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FCC71E7-CFD3-4B50-B760-E4AB79DF52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684" y="3967036"/>
                <a:ext cx="1846146" cy="5088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5609070-A667-4E19-B06E-3CDE0D805DDC}"/>
                  </a:ext>
                </a:extLst>
              </p:cNvPr>
              <p:cNvSpPr txBox="1"/>
              <p:nvPr/>
            </p:nvSpPr>
            <p:spPr>
              <a:xfrm>
                <a:off x="3554251" y="5020057"/>
                <a:ext cx="496033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5609070-A667-4E19-B06E-3CDE0D805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251" y="5020057"/>
                <a:ext cx="496033" cy="4165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68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-0.00139 L -0.00013 0.1398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64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0.13981 L 6.25E-7 3.33333E-6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12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500"/>
                            </p:stCondLst>
                            <p:childTnLst>
                              <p:par>
                                <p:cTn id="1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81481E-6 L 0.00091 -0.14815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8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uiExpand="1" build="p"/>
      <p:bldP spid="43" grpId="0" uiExpand="1" animBg="1"/>
      <p:bldP spid="18" grpId="0" uiExpand="1"/>
      <p:bldP spid="19" grpId="0" uiExpand="1"/>
      <p:bldP spid="4" grpId="0" uiExpand="1"/>
      <p:bldP spid="27" grpId="0" uiExpand="1"/>
      <p:bldP spid="27" grpId="1"/>
      <p:bldP spid="28" grpId="0" uiExpand="1" animBg="1"/>
      <p:bldP spid="29" grpId="0" uiExpan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69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The Cross Product with Unit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12704"/>
                <a:ext cx="10515600" cy="5125170"/>
              </a:xfrm>
            </p:spPr>
            <p:txBody>
              <a:bodyPr/>
              <a:lstStyle/>
              <a:p>
                <a:r>
                  <a:rPr lang="en-US" dirty="0"/>
                  <a:t>As with the Dot Product, the Cross Product can be represented using component vector notation.</a:t>
                </a:r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Since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m:rPr>
                        <m:nor/>
                      </m:rPr>
                      <a:rPr lang="en-US" dirty="0"/>
                      <m:t> </m:t>
                    </m:r>
                  </m:oMath>
                </a14:m>
                <a:r>
                  <a:rPr lang="en-US" dirty="0"/>
                  <a:t>are parallel to one another, that means the angle between them is 0</a:t>
                </a:r>
                <a:r>
                  <a:rPr lang="en-US" dirty="0">
                    <a:sym typeface="Symbol" panose="05050102010706020507" pitchFamily="18" charset="2"/>
                  </a:rPr>
                  <a:t>,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sin</m:t>
                        </m:r>
                      </m:fName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</m:t>
                        </m:r>
                      </m:e>
                    </m:func>
                  </m:oMath>
                </a14:m>
                <a:r>
                  <a:rPr lang="en-US" dirty="0"/>
                  <a:t> will be zero; hence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. </a:t>
                </a:r>
              </a:p>
              <a:p>
                <a:pPr lvl="1"/>
                <a:r>
                  <a:rPr lang="en-US" dirty="0"/>
                  <a:t>Due to right-hand-rule:</a:t>
                </a:r>
              </a:p>
              <a:p>
                <a:pPr lvl="1"/>
                <a:endParaRPr lang="en-US" dirty="0"/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Hence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</m:d>
                  </m:oMath>
                </a14:m>
                <a:r>
                  <a:rPr lang="en-US" dirty="0"/>
                  <a:t> equal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en-US" dirty="0"/>
                  <a:t>, respectively…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12704"/>
                <a:ext cx="10515600" cy="5125170"/>
              </a:xfrm>
              <a:blipFill rotWithShape="0">
                <a:blip r:embed="rId2"/>
                <a:stretch>
                  <a:fillRect l="-1043" t="-2024" r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217560" y="1929410"/>
                <a:ext cx="5509329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𝑥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nor/>
                            </m:rPr>
                            <a:rPr lang="en-US" sz="2400" baseline="-25000">
                              <a:latin typeface="Cambria Math" panose="02040503050406030204" pitchFamily="18" charset="0"/>
                            </a:rPr>
                            <m:t>𝑦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560" y="1929410"/>
                <a:ext cx="5509329" cy="5088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652654" y="2659820"/>
                <a:ext cx="8628131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i="1" baseline="-25000">
                          <a:latin typeface="Cambria Math" panose="02040503050406030204" pitchFamily="18" charset="0"/>
                        </a:rPr>
                        <m:t>𝑦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</a:rPr>
                        <m:t>𝐵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baseline="-2500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b="0" i="0" baseline="-25000" smtClean="0">
                          <a:latin typeface="Cambria Math" panose="02040503050406030204" pitchFamily="18" charset="0"/>
                        </a:rPr>
                        <m:t>y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654" y="2659820"/>
                <a:ext cx="8628131" cy="50885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3036027" y="2682187"/>
            <a:ext cx="1136073" cy="508857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52645" y="2382346"/>
            <a:ext cx="40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783410" y="2682187"/>
            <a:ext cx="1136073" cy="508857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00028" y="2382346"/>
            <a:ext cx="40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508875" y="5586110"/>
                <a:ext cx="3528017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sz="2400" b="0" i="0" baseline="-25000" smtClean="0"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875" y="5586110"/>
                <a:ext cx="3528017" cy="50885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895577" y="4445218"/>
                <a:ext cx="2690032" cy="538481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77" y="4445218"/>
                <a:ext cx="2690032" cy="53848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984404" y="4460371"/>
                <a:ext cx="2277098" cy="461665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404" y="4460371"/>
                <a:ext cx="2277098" cy="461665"/>
              </a:xfrm>
              <a:prstGeom prst="rect">
                <a:avLst/>
              </a:prstGeom>
              <a:blipFill rotWithShape="0">
                <a:blip r:embed="rId7"/>
                <a:stretch>
                  <a:fillRect t="-4000" r="-8311"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Arrow 3"/>
          <p:cNvSpPr/>
          <p:nvPr/>
        </p:nvSpPr>
        <p:spPr>
          <a:xfrm>
            <a:off x="5574569" y="4610394"/>
            <a:ext cx="1396631" cy="223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7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 animBg="1"/>
      <p:bldP spid="17" grpId="0" animBg="1"/>
      <p:bldP spid="6" grpId="0"/>
      <p:bldP spid="22" grpId="0"/>
      <p:bldP spid="23" grpId="0" animBg="1"/>
      <p:bldP spid="11" grpId="0" animBg="1"/>
      <p:bldP spid="12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Determine the Cross Product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b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38200" y="1615151"/>
                <a:ext cx="2000356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=−7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+4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15151"/>
                <a:ext cx="2000356" cy="5088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55736" y="2271641"/>
                <a:ext cx="1782796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=5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36" y="2271641"/>
                <a:ext cx="1782796" cy="5064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FAAEFD8-CE50-42F8-BE86-04251C1077D4}"/>
                  </a:ext>
                </a:extLst>
              </p:cNvPr>
              <p:cNvSpPr/>
              <p:nvPr/>
            </p:nvSpPr>
            <p:spPr>
              <a:xfrm>
                <a:off x="3217560" y="2271641"/>
                <a:ext cx="5241820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FAAEFD8-CE50-42F8-BE86-04251C1077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560" y="2271641"/>
                <a:ext cx="5241820" cy="5088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7D3B91A-A844-4CA3-8154-C1A0DE4E7C24}"/>
                  </a:ext>
                </a:extLst>
              </p:cNvPr>
              <p:cNvSpPr/>
              <p:nvPr/>
            </p:nvSpPr>
            <p:spPr>
              <a:xfrm>
                <a:off x="1593976" y="3119605"/>
                <a:ext cx="9335633" cy="508857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0" i="1" baseline="30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7×3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7D3B91A-A844-4CA3-8154-C1A0DE4E7C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976" y="3119605"/>
                <a:ext cx="9335633" cy="5088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0B96D13-A232-49A1-BAAA-A8624B3E0F7D}"/>
              </a:ext>
            </a:extLst>
          </p:cNvPr>
          <p:cNvCxnSpPr/>
          <p:nvPr/>
        </p:nvCxnSpPr>
        <p:spPr>
          <a:xfrm flipV="1">
            <a:off x="3217560" y="3077903"/>
            <a:ext cx="1136073" cy="508857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6A761BA-2442-499D-9DD3-2515EACB5D92}"/>
              </a:ext>
            </a:extLst>
          </p:cNvPr>
          <p:cNvSpPr txBox="1"/>
          <p:nvPr/>
        </p:nvSpPr>
        <p:spPr>
          <a:xfrm>
            <a:off x="4334178" y="2778062"/>
            <a:ext cx="40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0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08E2E4-72A8-48E7-802C-44395CAC467F}"/>
              </a:ext>
            </a:extLst>
          </p:cNvPr>
          <p:cNvCxnSpPr/>
          <p:nvPr/>
        </p:nvCxnSpPr>
        <p:spPr>
          <a:xfrm flipV="1">
            <a:off x="7081690" y="3077903"/>
            <a:ext cx="1136073" cy="508857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E7F140A-FBFC-48AA-B34A-7F345DF2007B}"/>
              </a:ext>
            </a:extLst>
          </p:cNvPr>
          <p:cNvSpPr txBox="1"/>
          <p:nvPr/>
        </p:nvSpPr>
        <p:spPr>
          <a:xfrm>
            <a:off x="8198308" y="2778062"/>
            <a:ext cx="40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15F52D4-1BF9-461C-A3C8-E6556DECCDB8}"/>
                  </a:ext>
                </a:extLst>
              </p:cNvPr>
              <p:cNvSpPr/>
              <p:nvPr/>
            </p:nvSpPr>
            <p:spPr>
              <a:xfrm>
                <a:off x="1593976" y="3925867"/>
                <a:ext cx="3971985" cy="538481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20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15F52D4-1BF9-461C-A3C8-E6556DECCD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976" y="3925867"/>
                <a:ext cx="3971985" cy="538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E44888B-FC54-4264-96C1-AE21D1AE66EF}"/>
                  </a:ext>
                </a:extLst>
              </p:cNvPr>
              <p:cNvSpPr/>
              <p:nvPr/>
            </p:nvSpPr>
            <p:spPr>
              <a:xfrm>
                <a:off x="1593976" y="4761753"/>
                <a:ext cx="2512483" cy="538481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E44888B-FC54-4264-96C1-AE21D1AE66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976" y="4761753"/>
                <a:ext cx="2512483" cy="5384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16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9" grpId="0"/>
      <p:bldP spid="11" grpId="0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1891"/>
            <a:ext cx="10515600" cy="1325563"/>
          </a:xfrm>
        </p:spPr>
        <p:txBody>
          <a:bodyPr/>
          <a:lstStyle/>
          <a:p>
            <a:r>
              <a:rPr lang="en-US" dirty="0"/>
              <a:t>Reviewing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1630"/>
            <a:ext cx="10515600" cy="454968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Vectors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are defined as physical quantities that have both </a:t>
            </a:r>
            <a:r>
              <a:rPr lang="en-US" b="1" dirty="0">
                <a:solidFill>
                  <a:srgbClr val="FF0000"/>
                </a:solidFill>
              </a:rPr>
              <a:t>magnitude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(numerical value associated with its size) and </a:t>
            </a:r>
            <a:r>
              <a:rPr lang="en-US" b="1" dirty="0">
                <a:solidFill>
                  <a:srgbClr val="FF0000"/>
                </a:solidFill>
              </a:rPr>
              <a:t>direction</a:t>
            </a:r>
          </a:p>
          <a:p>
            <a:pPr lvl="1"/>
            <a:r>
              <a:rPr lang="en-US" dirty="0"/>
              <a:t>Just like numbers, vectors can be added and subtracted, and in some cases multiplied.</a:t>
            </a:r>
          </a:p>
          <a:p>
            <a:r>
              <a:rPr lang="en-US" b="1" dirty="0">
                <a:solidFill>
                  <a:schemeClr val="accent1"/>
                </a:solidFill>
              </a:rPr>
              <a:t>Scalars</a:t>
            </a:r>
            <a:r>
              <a:rPr lang="en-US" dirty="0"/>
              <a:t>, as you should know by now consist of </a:t>
            </a:r>
            <a:r>
              <a:rPr lang="en-US" b="1" dirty="0">
                <a:solidFill>
                  <a:schemeClr val="accent1"/>
                </a:solidFill>
              </a:rPr>
              <a:t>magnitude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only.</a:t>
            </a:r>
          </a:p>
          <a:p>
            <a:r>
              <a:rPr lang="en-US" dirty="0"/>
              <a:t>Do you remember your vector and scalar quantities?</a:t>
            </a:r>
          </a:p>
        </p:txBody>
      </p:sp>
    </p:spTree>
    <p:extLst>
      <p:ext uri="{BB962C8B-B14F-4D97-AF65-F5344CB8AC3E}">
        <p14:creationId xmlns:p14="http://schemas.microsoft.com/office/powerpoint/2010/main" val="122103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Determinants to solve the Cross Product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math can get messy and confusing when determining the cross product of two or more vectors in three-dimensional space.</a:t>
                </a:r>
              </a:p>
              <a:p>
                <a:r>
                  <a:rPr lang="en-US" dirty="0"/>
                  <a:t>The use of determinants is a way with which to make it easier to do.</a:t>
                </a:r>
              </a:p>
              <a:p>
                <a:r>
                  <a:rPr lang="en-US" dirty="0"/>
                  <a:t>In three-dimensional space, we have x, y and z, as well as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en-US" dirty="0"/>
                  <a:t>, respectively.</a:t>
                </a:r>
              </a:p>
              <a:p>
                <a:pPr lvl="1"/>
                <a:r>
                  <a:rPr lang="en-US" dirty="0"/>
                  <a:t>We will let 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𝑧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</m:d>
                  </m:oMath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  <m:r>
                          <a:rPr lang="en-US" i="1" baseline="-25000">
                            <a:latin typeface="Cambria Math" panose="02040503050406030204" pitchFamily="18" charset="0"/>
                          </a:rPr>
                          <m:t>𝑥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𝐵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𝑦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𝐵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𝑧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</m: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7055" y="3729745"/>
            <a:ext cx="3143688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7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4000" i="1" baseline="-25000">
                              <a:latin typeface="Cambria Math" panose="02040503050406030204" pitchFamily="18" charset="0"/>
                            </a:rPr>
                            <m:t>𝑥</m:t>
                          </m:r>
                          <m:acc>
                            <m:accPr>
                              <m:chr m:val="̂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4000" b="0" i="1" baseline="-2500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acc>
                            <m:accPr>
                              <m:chr m:val="̂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4000" b="0" i="1" baseline="-25000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acc>
                            <m:accPr>
                              <m:chr m:val="̂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4000" i="1" baseline="-25000">
                              <a:latin typeface="Cambria Math" panose="02040503050406030204" pitchFamily="18" charset="0"/>
                            </a:rPr>
                            <m:t>𝑥</m:t>
                          </m:r>
                          <m:acc>
                            <m:accPr>
                              <m:chr m:val="̂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4000" b="0" i="1" baseline="-25000" smtClean="0">
                              <a:latin typeface="Cambria Math"/>
                            </a:rPr>
                            <m:t>𝑦</m:t>
                          </m:r>
                          <m:acc>
                            <m:accPr>
                              <m:chr m:val="̂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4000" b="0" i="1" baseline="-25000" smtClean="0">
                              <a:latin typeface="Cambria Math"/>
                            </a:rPr>
                            <m:t>𝑧</m:t>
                          </m:r>
                          <m:acc>
                            <m:accPr>
                              <m:chr m:val="̂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51662" y="1854745"/>
                <a:ext cx="3106107" cy="11738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662" y="1854745"/>
                <a:ext cx="3106107" cy="1173847"/>
              </a:xfrm>
              <a:prstGeom prst="rect">
                <a:avLst/>
              </a:prstGeom>
              <a:blipFill>
                <a:blip r:embed="rId3"/>
                <a:stretch>
                  <a:fillRect b="-2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1662" y="3346995"/>
                <a:ext cx="1148904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662" y="3346995"/>
                <a:ext cx="1148904" cy="4165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28936" y="2257003"/>
            <a:ext cx="395505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STEP 1: Build determinant matrix.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936" y="3370089"/>
            <a:ext cx="395505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STEP 2: Expand for the first row.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51662" y="4321900"/>
                <a:ext cx="2595839" cy="7157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662" y="4321900"/>
                <a:ext cx="2595839" cy="71570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8936" y="4495089"/>
            <a:ext cx="395505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STEP 3: Solve each 2x2 matrix as follows.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8936" y="5719583"/>
            <a:ext cx="395505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STEP 4: The final solution.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023031" y="5634120"/>
                <a:ext cx="8244052" cy="5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 baseline="-2500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b="0" i="1" baseline="-2500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031" y="5634120"/>
                <a:ext cx="8244052" cy="5465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57697" y="3274785"/>
                <a:ext cx="1389804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697" y="3274785"/>
                <a:ext cx="1389804" cy="657296"/>
              </a:xfrm>
              <a:prstGeom prst="rect">
                <a:avLst/>
              </a:prstGeom>
              <a:blipFill rotWithShape="0">
                <a:blip r:embed="rId7"/>
                <a:stretch>
                  <a:fillRect b="-10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988079" y="3308908"/>
                <a:ext cx="1673856" cy="615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079" y="3308908"/>
                <a:ext cx="1673856" cy="615040"/>
              </a:xfrm>
              <a:prstGeom prst="rect">
                <a:avLst/>
              </a:prstGeom>
              <a:blipFill rotWithShape="0">
                <a:blip r:embed="rId8"/>
                <a:stretch>
                  <a:fillRect b="-11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702513" y="3274785"/>
                <a:ext cx="1763688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2513" y="3274785"/>
                <a:ext cx="1763688" cy="657296"/>
              </a:xfrm>
              <a:prstGeom prst="rect">
                <a:avLst/>
              </a:prstGeom>
              <a:blipFill rotWithShape="0">
                <a:blip r:embed="rId9"/>
                <a:stretch>
                  <a:fillRect b="-10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648931" y="2342967"/>
            <a:ext cx="447069" cy="714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5400000">
            <a:off x="6580949" y="1595699"/>
            <a:ext cx="381142" cy="1037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252598" y="2342967"/>
            <a:ext cx="447069" cy="714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5400000">
            <a:off x="6893748" y="1908500"/>
            <a:ext cx="381143" cy="412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5400000">
            <a:off x="5681893" y="1891090"/>
            <a:ext cx="381143" cy="44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5400000">
            <a:off x="5977283" y="1602294"/>
            <a:ext cx="381142" cy="1037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839390" y="2355118"/>
            <a:ext cx="447069" cy="714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1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accel="15000" decel="1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2" accel="15000" decel="1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2" accel="15000" decel="1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2" accel="15000" decel="1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2" accel="15000" decel="1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527"/>
            <a:ext cx="10515600" cy="1325563"/>
          </a:xfrm>
        </p:spPr>
        <p:txBody>
          <a:bodyPr/>
          <a:lstStyle/>
          <a:p>
            <a:r>
              <a:rPr lang="en-US" dirty="0"/>
              <a:t>Now try solving for the cross product using the determinant method.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38200" y="1623057"/>
                <a:ext cx="2818464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=−7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+4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23057"/>
                <a:ext cx="2818464" cy="5088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55736" y="2279547"/>
                <a:ext cx="2497735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=5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+0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36" y="2279547"/>
                <a:ext cx="2497735" cy="5064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8DBF411-CA18-4B5E-839C-D4CB88132AC4}"/>
                  </a:ext>
                </a:extLst>
              </p:cNvPr>
              <p:cNvSpPr txBox="1"/>
              <p:nvPr/>
            </p:nvSpPr>
            <p:spPr>
              <a:xfrm>
                <a:off x="4954868" y="1294086"/>
                <a:ext cx="3106107" cy="11738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2400" b="0" i="1" baseline="-25000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8DBF411-CA18-4B5E-839C-D4CB88132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868" y="1294086"/>
                <a:ext cx="3106107" cy="1173847"/>
              </a:xfrm>
              <a:prstGeom prst="rect">
                <a:avLst/>
              </a:prstGeom>
              <a:blipFill>
                <a:blip r:embed="rId4"/>
                <a:stretch>
                  <a:fillRect b="-2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5935AAD-A8F1-4134-BABB-566846283B53}"/>
                  </a:ext>
                </a:extLst>
              </p:cNvPr>
              <p:cNvSpPr txBox="1"/>
              <p:nvPr/>
            </p:nvSpPr>
            <p:spPr>
              <a:xfrm>
                <a:off x="4954868" y="2727759"/>
                <a:ext cx="1148904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5935AAD-A8F1-4134-BABB-566846283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868" y="2727759"/>
                <a:ext cx="1148904" cy="4165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5C48AA-8E9A-4B17-9C1C-AB757ED9DEAF}"/>
                  </a:ext>
                </a:extLst>
              </p:cNvPr>
              <p:cNvSpPr txBox="1"/>
              <p:nvPr/>
            </p:nvSpPr>
            <p:spPr>
              <a:xfrm>
                <a:off x="6160903" y="2655549"/>
                <a:ext cx="1100366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5C48AA-8E9A-4B17-9C1C-AB757ED9DE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903" y="2655549"/>
                <a:ext cx="1100366" cy="6572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E011AD-4AD2-49F3-A76A-ACBC7616013D}"/>
                  </a:ext>
                </a:extLst>
              </p:cNvPr>
              <p:cNvSpPr txBox="1"/>
              <p:nvPr/>
            </p:nvSpPr>
            <p:spPr>
              <a:xfrm>
                <a:off x="7434248" y="2663201"/>
                <a:ext cx="1759136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 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E011AD-4AD2-49F3-A76A-ACBC76160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4248" y="2663201"/>
                <a:ext cx="1759136" cy="6572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471893-151A-4370-B32F-582AE2FF6A3F}"/>
                  </a:ext>
                </a:extLst>
              </p:cNvPr>
              <p:cNvSpPr txBox="1"/>
              <p:nvPr/>
            </p:nvSpPr>
            <p:spPr>
              <a:xfrm>
                <a:off x="9196973" y="2655549"/>
                <a:ext cx="1891800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+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471893-151A-4370-B32F-582AE2FF6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6973" y="2655549"/>
                <a:ext cx="1891800" cy="6572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B16892F-B763-4D85-A126-13251529E5FE}"/>
                  </a:ext>
                </a:extLst>
              </p:cNvPr>
              <p:cNvSpPr/>
              <p:nvPr/>
            </p:nvSpPr>
            <p:spPr>
              <a:xfrm>
                <a:off x="3115100" y="3408826"/>
                <a:ext cx="8572155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B16892F-B763-4D85-A126-13251529E5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100" y="3408826"/>
                <a:ext cx="8572155" cy="5088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86561CC-367B-41FC-AE55-0158334F81FD}"/>
                  </a:ext>
                </a:extLst>
              </p:cNvPr>
              <p:cNvSpPr/>
              <p:nvPr/>
            </p:nvSpPr>
            <p:spPr>
              <a:xfrm>
                <a:off x="3183035" y="3925089"/>
                <a:ext cx="5186483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−18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41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86561CC-367B-41FC-AE55-0158334F81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035" y="3925089"/>
                <a:ext cx="5186483" cy="5088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C3C2495-A2E0-4665-9350-7A059D2B5612}"/>
                  </a:ext>
                </a:extLst>
              </p:cNvPr>
              <p:cNvSpPr txBox="1"/>
              <p:nvPr/>
            </p:nvSpPr>
            <p:spPr>
              <a:xfrm>
                <a:off x="855736" y="5184019"/>
                <a:ext cx="4472499" cy="508857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What is the magnitude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400" dirty="0"/>
                  <a:t>?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C3C2495-A2E0-4665-9350-7A059D2B5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36" y="5184019"/>
                <a:ext cx="4472499" cy="508857"/>
              </a:xfrm>
              <a:prstGeom prst="rect">
                <a:avLst/>
              </a:prstGeom>
              <a:blipFill>
                <a:blip r:embed="rId11"/>
                <a:stretch>
                  <a:fillRect r="-136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AFD16B9-2762-45C1-A8DA-9E9000D0C285}"/>
                  </a:ext>
                </a:extLst>
              </p:cNvPr>
              <p:cNvSpPr/>
              <p:nvPr/>
            </p:nvSpPr>
            <p:spPr>
              <a:xfrm>
                <a:off x="3183035" y="4516589"/>
                <a:ext cx="3791744" cy="50885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18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+30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−41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AFD16B9-2762-45C1-A8DA-9E9000D0C2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035" y="4516589"/>
                <a:ext cx="3791744" cy="5088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93FEAD83-5761-4740-B36B-C39FEA286AC5}"/>
              </a:ext>
            </a:extLst>
          </p:cNvPr>
          <p:cNvSpPr txBox="1"/>
          <p:nvPr/>
        </p:nvSpPr>
        <p:spPr>
          <a:xfrm>
            <a:off x="855736" y="6123079"/>
            <a:ext cx="3565748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Use Pythagorean Theorem: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7B80BF8-06A7-4D38-B90E-08799FBE5BDF}"/>
                  </a:ext>
                </a:extLst>
              </p:cNvPr>
              <p:cNvSpPr/>
              <p:nvPr/>
            </p:nvSpPr>
            <p:spPr>
              <a:xfrm>
                <a:off x="5224663" y="5888824"/>
                <a:ext cx="4628126" cy="843885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(−18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acc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(30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</m:acc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−41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7B80BF8-06A7-4D38-B90E-08799FBE5B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663" y="5888824"/>
                <a:ext cx="4628126" cy="84388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Arrow 3">
            <a:extLst>
              <a:ext uri="{FF2B5EF4-FFF2-40B4-BE49-F238E27FC236}">
                <a16:creationId xmlns:a16="http://schemas.microsoft.com/office/drawing/2014/main" id="{A8BA24A7-BDA4-43A8-A518-086E7B1872B3}"/>
              </a:ext>
            </a:extLst>
          </p:cNvPr>
          <p:cNvSpPr/>
          <p:nvPr/>
        </p:nvSpPr>
        <p:spPr>
          <a:xfrm>
            <a:off x="4549704" y="6264876"/>
            <a:ext cx="529203" cy="178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Arrow 3">
            <a:extLst>
              <a:ext uri="{FF2B5EF4-FFF2-40B4-BE49-F238E27FC236}">
                <a16:creationId xmlns:a16="http://schemas.microsoft.com/office/drawing/2014/main" id="{C4367FA2-89FC-45FF-89E2-6DF0A9552A07}"/>
              </a:ext>
            </a:extLst>
          </p:cNvPr>
          <p:cNvSpPr/>
          <p:nvPr/>
        </p:nvSpPr>
        <p:spPr>
          <a:xfrm>
            <a:off x="9994145" y="6310766"/>
            <a:ext cx="529203" cy="178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951A7E7-696F-4DA4-9CD0-78D334E45005}"/>
                  </a:ext>
                </a:extLst>
              </p:cNvPr>
              <p:cNvSpPr/>
              <p:nvPr/>
            </p:nvSpPr>
            <p:spPr>
              <a:xfrm>
                <a:off x="10673504" y="6168969"/>
                <a:ext cx="593432" cy="46166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951A7E7-696F-4DA4-9CD0-78D334E450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3504" y="6168969"/>
                <a:ext cx="593432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D5A5FE-0964-418E-ACA2-7B618C63BA9A}"/>
                  </a:ext>
                </a:extLst>
              </p:cNvPr>
              <p:cNvSpPr txBox="1"/>
              <p:nvPr/>
            </p:nvSpPr>
            <p:spPr>
              <a:xfrm>
                <a:off x="9998545" y="4202516"/>
                <a:ext cx="1903398" cy="140147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Remember: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̂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= 1</m:t>
                      </m:r>
                    </m:oMath>
                  </m:oMathPara>
                </a14:m>
                <a:endParaRPr lang="en-US" sz="20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̂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acc>
                        <m:accPr>
                          <m:chr m:val="̂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en-US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D5A5FE-0964-418E-ACA2-7B618C63BA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8545" y="4202516"/>
                <a:ext cx="1903398" cy="1401474"/>
              </a:xfrm>
              <a:prstGeom prst="rect">
                <a:avLst/>
              </a:prstGeom>
              <a:blipFill>
                <a:blip r:embed="rId15"/>
                <a:stretch>
                  <a:fillRect t="-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: Shape 2">
            <a:extLst>
              <a:ext uri="{FF2B5EF4-FFF2-40B4-BE49-F238E27FC236}">
                <a16:creationId xmlns:a16="http://schemas.microsoft.com/office/drawing/2014/main" id="{0C39B79F-4637-4078-9EEA-C09A4B7A63BB}"/>
              </a:ext>
            </a:extLst>
          </p:cNvPr>
          <p:cNvSpPr/>
          <p:nvPr/>
        </p:nvSpPr>
        <p:spPr>
          <a:xfrm>
            <a:off x="8219715" y="4898218"/>
            <a:ext cx="1774430" cy="924286"/>
          </a:xfrm>
          <a:custGeom>
            <a:avLst/>
            <a:gdLst>
              <a:gd name="connsiteX0" fmla="*/ 1774430 w 1774430"/>
              <a:gd name="connsiteY0" fmla="*/ 0 h 924286"/>
              <a:gd name="connsiteX1" fmla="*/ 711749 w 1774430"/>
              <a:gd name="connsiteY1" fmla="*/ 187823 h 924286"/>
              <a:gd name="connsiteX2" fmla="*/ 0 w 1774430"/>
              <a:gd name="connsiteY2" fmla="*/ 924286 h 92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4430" h="924286">
                <a:moveTo>
                  <a:pt x="1774430" y="0"/>
                </a:moveTo>
                <a:cubicBezTo>
                  <a:pt x="1390958" y="16887"/>
                  <a:pt x="1007487" y="33775"/>
                  <a:pt x="711749" y="187823"/>
                </a:cubicBezTo>
                <a:cubicBezTo>
                  <a:pt x="416011" y="341871"/>
                  <a:pt x="208005" y="633078"/>
                  <a:pt x="0" y="924286"/>
                </a:cubicBezTo>
              </a:path>
            </a:pathLst>
          </a:custGeom>
          <a:noFill/>
          <a:ln w="25400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64C8CC9-8092-4B42-93E1-3D0FE2BD015B}"/>
                  </a:ext>
                </a:extLst>
              </p:cNvPr>
              <p:cNvSpPr txBox="1"/>
              <p:nvPr/>
            </p:nvSpPr>
            <p:spPr>
              <a:xfrm>
                <a:off x="9039159" y="1294086"/>
                <a:ext cx="2849178" cy="11738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64C8CC9-8092-4B42-93E1-3D0FE2BD0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9159" y="1294086"/>
                <a:ext cx="2849178" cy="117384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Arrow 3">
            <a:extLst>
              <a:ext uri="{FF2B5EF4-FFF2-40B4-BE49-F238E27FC236}">
                <a16:creationId xmlns:a16="http://schemas.microsoft.com/office/drawing/2014/main" id="{AAA88168-AB23-4103-BC0D-751C4DF94DB6}"/>
              </a:ext>
            </a:extLst>
          </p:cNvPr>
          <p:cNvSpPr/>
          <p:nvPr/>
        </p:nvSpPr>
        <p:spPr>
          <a:xfrm>
            <a:off x="8285465" y="1796710"/>
            <a:ext cx="529203" cy="178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7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accel="15000" decel="1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accel="15000" decel="1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accel="15000" decel="1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2" accel="15000" decel="1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2" accel="15000" decel="1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" presetClass="entr" presetSubtype="2" accel="15000" decel="1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2" grpId="0"/>
      <p:bldP spid="13" grpId="0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3" grpId="0" animBg="1"/>
      <p:bldP spid="24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506"/>
            <a:ext cx="10515600" cy="1325563"/>
          </a:xfrm>
        </p:spPr>
        <p:txBody>
          <a:bodyPr/>
          <a:lstStyle/>
          <a:p>
            <a:r>
              <a:rPr lang="en-US" dirty="0"/>
              <a:t>Geometric/Graphical Representation of Vectors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39069"/>
            <a:ext cx="10515600" cy="4351338"/>
          </a:xfrm>
        </p:spPr>
        <p:txBody>
          <a:bodyPr/>
          <a:lstStyle/>
          <a:p>
            <a:r>
              <a:rPr lang="en-US" dirty="0"/>
              <a:t>Remember to add them tip-to-tail.</a:t>
            </a:r>
          </a:p>
          <a:p>
            <a:r>
              <a:rPr lang="en-US" dirty="0"/>
              <a:t>The resultant is always drawn from the tail of the first vector to the tip of the last.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commutative property of addition allows you to add any number of vectors in any order you want.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400349" y="2519612"/>
            <a:ext cx="1314450" cy="1228725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714799" y="2519612"/>
            <a:ext cx="1162050" cy="333374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400349" y="2852986"/>
            <a:ext cx="2476500" cy="91440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90065" y="2644724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065" y="2644724"/>
                <a:ext cx="267509" cy="4165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38269" y="2243882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269" y="2243882"/>
                <a:ext cx="279179" cy="4140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42779" y="3350862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779" y="3350862"/>
                <a:ext cx="267509" cy="4165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1557743" y="4900012"/>
            <a:ext cx="1314450" cy="1228725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872193" y="4900012"/>
            <a:ext cx="1162050" cy="333374"/>
          </a:xfrm>
          <a:prstGeom prst="straightConnector1">
            <a:avLst/>
          </a:prstGeom>
          <a:ln w="25400">
            <a:solidFill>
              <a:schemeClr val="accent2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090837" y="5107664"/>
            <a:ext cx="476053" cy="1006548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320540" y="4794580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540" y="4794580"/>
                <a:ext cx="267509" cy="4165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95663" y="4624282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5663" y="4624282"/>
                <a:ext cx="279179" cy="41408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51939" y="4628894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939" y="4628894"/>
                <a:ext cx="267509" cy="41652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V="1">
            <a:off x="4034042" y="4852885"/>
            <a:ext cx="1686328" cy="380501"/>
          </a:xfrm>
          <a:prstGeom prst="straightConnector1">
            <a:avLst/>
          </a:prstGeom>
          <a:ln w="25400">
            <a:solidFill>
              <a:schemeClr val="accent6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217105" y="4852885"/>
            <a:ext cx="2497694" cy="1076965"/>
          </a:xfrm>
          <a:prstGeom prst="straightConnector1">
            <a:avLst/>
          </a:prstGeom>
          <a:ln w="2540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1091219" y="5103836"/>
            <a:ext cx="2125886" cy="828499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452869" y="4781273"/>
                <a:ext cx="273345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869" y="4781273"/>
                <a:ext cx="273345" cy="41408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81312" y="5362783"/>
                <a:ext cx="29116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312" y="5362783"/>
                <a:ext cx="291169" cy="41408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34154" y="5503797"/>
                <a:ext cx="273536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154" y="5503797"/>
                <a:ext cx="273536" cy="41408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8860458" y="4867889"/>
            <a:ext cx="1314450" cy="1228725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233350" y="4728698"/>
            <a:ext cx="1162050" cy="333374"/>
          </a:xfrm>
          <a:prstGeom prst="straightConnector1">
            <a:avLst/>
          </a:prstGeom>
          <a:ln w="25400">
            <a:solidFill>
              <a:schemeClr val="accent2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593768" y="5391475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3768" y="5391475"/>
                <a:ext cx="267509" cy="41652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827352" y="4477440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352" y="4477440"/>
                <a:ext cx="279179" cy="41408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048279" y="5857905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8279" y="5857905"/>
                <a:ext cx="267509" cy="41652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V="1">
            <a:off x="7671102" y="5557595"/>
            <a:ext cx="1686328" cy="380501"/>
          </a:xfrm>
          <a:prstGeom prst="straightConnector1">
            <a:avLst/>
          </a:prstGeom>
          <a:ln w="25400">
            <a:solidFill>
              <a:schemeClr val="accent6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7671102" y="4867281"/>
            <a:ext cx="2497694" cy="1076965"/>
          </a:xfrm>
          <a:prstGeom prst="straightConnector1">
            <a:avLst/>
          </a:prstGeom>
          <a:ln w="2540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7229851" y="4741328"/>
            <a:ext cx="2125886" cy="828499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70449" y="5076360"/>
                <a:ext cx="273345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0449" y="5076360"/>
                <a:ext cx="273345" cy="41408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046429" y="4857903"/>
                <a:ext cx="29116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6429" y="4857903"/>
                <a:ext cx="291169" cy="414088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527602" y="5820339"/>
                <a:ext cx="273536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en-US" sz="24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602" y="5820339"/>
                <a:ext cx="273536" cy="414088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 flipH="1" flipV="1">
            <a:off x="8395940" y="5064947"/>
            <a:ext cx="476053" cy="1006548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qual 48"/>
          <p:cNvSpPr/>
          <p:nvPr/>
        </p:nvSpPr>
        <p:spPr>
          <a:xfrm>
            <a:off x="5946024" y="5092949"/>
            <a:ext cx="999274" cy="55702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838200" y="6229731"/>
                <a:ext cx="3355982" cy="50885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229731"/>
                <a:ext cx="3355982" cy="50885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182467" y="6233542"/>
                <a:ext cx="3355982" cy="50885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467" y="6233542"/>
                <a:ext cx="3355982" cy="50885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25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1" grpId="0"/>
      <p:bldP spid="12" grpId="0"/>
      <p:bldP spid="13" grpId="0"/>
      <p:bldP spid="17" grpId="0"/>
      <p:bldP spid="18" grpId="0"/>
      <p:bldP spid="19" grpId="0"/>
      <p:bldP spid="27" grpId="0"/>
      <p:bldP spid="28" grpId="0"/>
      <p:bldP spid="29" grpId="0"/>
      <p:bldP spid="33" grpId="0"/>
      <p:bldP spid="34" grpId="0"/>
      <p:bldP spid="35" grpId="0"/>
      <p:bldP spid="39" grpId="0"/>
      <p:bldP spid="40" grpId="0"/>
      <p:bldP spid="41" grpId="0"/>
      <p:bldP spid="49" grpId="0" animBg="1"/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506"/>
            <a:ext cx="10515600" cy="1325563"/>
          </a:xfrm>
        </p:spPr>
        <p:txBody>
          <a:bodyPr/>
          <a:lstStyle/>
          <a:p>
            <a:r>
              <a:rPr lang="en-US" dirty="0"/>
              <a:t>Geometric/Graphical Representation of Vectors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39069"/>
            <a:ext cx="10515600" cy="4351338"/>
          </a:xfrm>
        </p:spPr>
        <p:txBody>
          <a:bodyPr/>
          <a:lstStyle/>
          <a:p>
            <a:r>
              <a:rPr lang="en-US" dirty="0"/>
              <a:t>The associative property allows you to add them together in groups.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Vector subtraction is equivalent to adding a negative vector.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2419256" y="2116297"/>
                <a:ext cx="2473691" cy="53848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256" y="2116297"/>
                <a:ext cx="2473691" cy="53848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009695" y="2116298"/>
                <a:ext cx="2473691" cy="53848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695" y="2116298"/>
                <a:ext cx="2473691" cy="53848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Equal 41"/>
          <p:cNvSpPr/>
          <p:nvPr/>
        </p:nvSpPr>
        <p:spPr>
          <a:xfrm>
            <a:off x="5451684" y="2116298"/>
            <a:ext cx="999274" cy="55702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3364454" y="3685924"/>
                <a:ext cx="1633268" cy="50885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454" y="3685924"/>
                <a:ext cx="1633268" cy="50885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Equal 43"/>
          <p:cNvSpPr/>
          <p:nvPr/>
        </p:nvSpPr>
        <p:spPr>
          <a:xfrm>
            <a:off x="5451684" y="3656300"/>
            <a:ext cx="999274" cy="55702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6904920" y="3656300"/>
                <a:ext cx="2138983" cy="53848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920" y="3656300"/>
                <a:ext cx="2138983" cy="538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V="1">
            <a:off x="5451684" y="5196302"/>
            <a:ext cx="1314450" cy="1228725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766134" y="5196302"/>
            <a:ext cx="1162050" cy="333374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841400" y="5321414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00" y="5321414"/>
                <a:ext cx="267509" cy="41652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208859" y="4634252"/>
                <a:ext cx="381771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8859" y="4634252"/>
                <a:ext cx="381771" cy="41408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51275" y="4884188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275" y="4884188"/>
                <a:ext cx="279179" cy="41408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5461348" y="4885151"/>
            <a:ext cx="150312" cy="151565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31975" y="5297845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975" y="5297845"/>
                <a:ext cx="279179" cy="41408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486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7 -0.01388 L -0.10989 -0.0671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7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0" grpId="0" animBg="1"/>
      <p:bldP spid="51" grpId="0" animBg="1"/>
      <p:bldP spid="42" grpId="0" animBg="1"/>
      <p:bldP spid="43" grpId="0" animBg="1"/>
      <p:bldP spid="44" grpId="0" animBg="1"/>
      <p:bldP spid="45" grpId="0" animBg="1"/>
      <p:bldP spid="52" grpId="0"/>
      <p:bldP spid="53" grpId="0"/>
      <p:bldP spid="14" grpId="0"/>
      <p:bldP spid="14" grpId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Using the Law of Cosines to determine the resultant.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05840" y="1771651"/>
            <a:ext cx="97612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If the angle between the two vectors is more or less than 90º, then the Law of Cosines can be used to determine the resultant vector.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642" name="Text Box 18"/>
              <p:cNvSpPr txBox="1">
                <a:spLocks noChangeArrowheads="1"/>
              </p:cNvSpPr>
              <p:nvPr/>
            </p:nvSpPr>
            <p:spPr bwMode="auto">
              <a:xfrm>
                <a:off x="2882900" y="5081589"/>
                <a:ext cx="6028060" cy="133555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000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en-US" sz="2000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en-US" sz="2000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–2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𝐴𝐵𝐶𝑜𝑠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en-US" sz="2000" i="1" dirty="0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altLang="en-US" sz="2000" baseline="30000" dirty="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000" dirty="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000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(5.0</m:t>
                          </m:r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  <m:sup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(3.4</m:t>
                          </m:r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  <m:sup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 –2</m:t>
                      </m:r>
                      <m:d>
                        <m:dPr>
                          <m:ctrlP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  <m:t>5.0</m:t>
                          </m:r>
                          <m: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d>
                        <m:dPr>
                          <m:ctrlP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  <m:t>3.4</m:t>
                          </m:r>
                          <m:r>
                            <a:rPr lang="en-US" altLang="en-US" sz="200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altLang="en-US" sz="20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𝑜𝑠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 120º</m:t>
                      </m:r>
                    </m:oMath>
                  </m:oMathPara>
                </a14:m>
                <a:endParaRPr lang="en-US" altLang="en-US" sz="2000" dirty="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000" dirty="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</a:rPr>
                        <m:t>=7.3 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altLang="en-US" sz="2000" baseline="30000" dirty="0"/>
              </a:p>
            </p:txBody>
          </p:sp>
        </mc:Choice>
        <mc:Fallback xmlns="">
          <p:sp>
            <p:nvSpPr>
              <p:cNvPr id="26642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2900" y="5081589"/>
                <a:ext cx="6028060" cy="13355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736741" y="2762042"/>
            <a:ext cx="2238678" cy="576337"/>
            <a:chOff x="5409596" y="3011226"/>
            <a:chExt cx="2239254" cy="577952"/>
          </a:xfrm>
        </p:grpSpPr>
        <p:sp>
          <p:nvSpPr>
            <p:cNvPr id="12295" name="TextBox 22"/>
            <p:cNvSpPr txBox="1">
              <a:spLocks noChangeArrowheads="1"/>
            </p:cNvSpPr>
            <p:nvPr/>
          </p:nvSpPr>
          <p:spPr bwMode="auto">
            <a:xfrm>
              <a:off x="5409596" y="3011226"/>
              <a:ext cx="11836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Tip to Tail</a:t>
              </a:r>
            </a:p>
          </p:txBody>
        </p:sp>
        <p:cxnSp>
          <p:nvCxnSpPr>
            <p:cNvPr id="12296" name="Straight Arrow Connector 23"/>
            <p:cNvCxnSpPr>
              <a:cxnSpLocks noChangeShapeType="1"/>
            </p:cNvCxnSpPr>
            <p:nvPr/>
          </p:nvCxnSpPr>
          <p:spPr bwMode="auto">
            <a:xfrm>
              <a:off x="6578739" y="3200573"/>
              <a:ext cx="1070111" cy="38860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" name="Straight Arrow Connector 22"/>
          <p:cNvCxnSpPr/>
          <p:nvPr/>
        </p:nvCxnSpPr>
        <p:spPr>
          <a:xfrm flipV="1">
            <a:off x="2754429" y="3338379"/>
            <a:ext cx="1314450" cy="1228725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057004" y="3350254"/>
            <a:ext cx="1162050" cy="333374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754429" y="3671753"/>
            <a:ext cx="2476500" cy="91440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144145" y="3463491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145" y="3463491"/>
                <a:ext cx="267509" cy="4165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92349" y="3062649"/>
                <a:ext cx="279179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49" y="3062649"/>
                <a:ext cx="279179" cy="41408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96859" y="4169629"/>
                <a:ext cx="2675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859" y="4169629"/>
                <a:ext cx="267509" cy="4165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7265256" y="3229177"/>
            <a:ext cx="1261228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ym typeface="Symbol" panose="05050102010706020507" pitchFamily="18" charset="2"/>
              </a:rPr>
              <a:t> = 120</a:t>
            </a:r>
            <a:r>
              <a:rPr lang="en-US" altLang="en-US" sz="2000" dirty="0"/>
              <a:t>º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3975419" y="3314318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ym typeface="Symbol" panose="05050102010706020507" pitchFamily="18" charset="2"/>
              </a:rPr>
              <a:t></a:t>
            </a:r>
            <a:endParaRPr lang="en-US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265256" y="3711193"/>
                <a:ext cx="1333378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=5.0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256" y="3711193"/>
                <a:ext cx="133337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5023" r="-4566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265256" y="4172084"/>
                <a:ext cx="1345048" cy="36933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=3.4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256" y="4172084"/>
                <a:ext cx="1345048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5000" r="-500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576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  <p:bldP spid="26642" grpId="0" animBg="1" autoUpdateAnimBg="0"/>
      <p:bldP spid="26" grpId="0"/>
      <p:bldP spid="27" grpId="0"/>
      <p:bldP spid="28" grpId="0"/>
      <p:bldP spid="29" grpId="0" animBg="1"/>
      <p:bldP spid="30" grpId="0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387"/>
            <a:ext cx="10515600" cy="1325563"/>
          </a:xfrm>
        </p:spPr>
        <p:txBody>
          <a:bodyPr/>
          <a:lstStyle/>
          <a:p>
            <a:r>
              <a:rPr lang="en-US" dirty="0"/>
              <a:t>Component Vector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828" y="1288596"/>
            <a:ext cx="10515600" cy="5300889"/>
          </a:xfrm>
        </p:spPr>
        <p:txBody>
          <a:bodyPr>
            <a:normAutofit/>
          </a:bodyPr>
          <a:lstStyle/>
          <a:p>
            <a:r>
              <a:rPr lang="en-US" dirty="0"/>
              <a:t>The use of component vectors involves resolving a vector into its x and y components using right angle trigonometry.</a:t>
            </a:r>
          </a:p>
          <a:p>
            <a:r>
              <a:rPr lang="en-US" dirty="0"/>
              <a:t>The x and y components are projections on the respective axes of the vector.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component vector analysis, you do not need a scaled drawing, you only need to be able to use some simple algebra and trigonometry.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569607" y="4597174"/>
            <a:ext cx="5689600" cy="457200"/>
            <a:chOff x="1124" y="3657"/>
            <a:chExt cx="3584" cy="28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rot="5400000" flipV="1">
              <a:off x="2916" y="1865"/>
              <a:ext cx="0" cy="35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4488" y="3715"/>
              <a:ext cx="18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148920" y="2811236"/>
            <a:ext cx="420687" cy="1785938"/>
            <a:chOff x="859" y="2532"/>
            <a:chExt cx="265" cy="1125"/>
          </a:xfrm>
        </p:grpSpPr>
        <p:sp>
          <p:nvSpPr>
            <p:cNvPr id="8" name="Line 4"/>
            <p:cNvSpPr>
              <a:spLocks noChangeShapeType="1"/>
            </p:cNvSpPr>
            <p:nvPr/>
          </p:nvSpPr>
          <p:spPr bwMode="auto">
            <a:xfrm flipV="1">
              <a:off x="1124" y="2532"/>
              <a:ext cx="0" cy="11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859" y="253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y</a:t>
              </a:r>
            </a:p>
          </p:txBody>
        </p:sp>
      </p:grpSp>
      <p:sp>
        <p:nvSpPr>
          <p:cNvPr id="11" name="Line 12"/>
          <p:cNvSpPr>
            <a:spLocks noChangeShapeType="1"/>
          </p:cNvSpPr>
          <p:nvPr/>
        </p:nvSpPr>
        <p:spPr bwMode="auto">
          <a:xfrm flipH="1" flipV="1">
            <a:off x="3564169" y="3243036"/>
            <a:ext cx="0" cy="134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148244" y="3704999"/>
            <a:ext cx="423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y</a:t>
            </a:r>
            <a:endParaRPr lang="en-US" alt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5520690" y="4366260"/>
            <a:ext cx="226967" cy="215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433207" y="4629152"/>
            <a:ext cx="423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x</a:t>
            </a:r>
            <a:endParaRPr lang="en-US" altLang="en-US" sz="2000" dirty="0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rot="16200000" flipH="1">
            <a:off x="4655457" y="3498852"/>
            <a:ext cx="6350" cy="21780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3571195" y="3247799"/>
            <a:ext cx="2176462" cy="133508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4018870" y="4233636"/>
            <a:ext cx="422275" cy="366713"/>
            <a:chOff x="2178" y="3620"/>
            <a:chExt cx="266" cy="231"/>
          </a:xfrm>
        </p:grpSpPr>
        <p:sp>
          <p:nvSpPr>
            <p:cNvPr id="21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ym typeface="Symbol" panose="05050102010706020507" pitchFamily="18" charset="2"/>
                </a:rPr>
                <a:t></a:t>
              </a:r>
            </a:p>
          </p:txBody>
        </p:sp>
      </p:grpSp>
      <p:sp>
        <p:nvSpPr>
          <p:cNvPr id="23" name="Right Triangle 22"/>
          <p:cNvSpPr/>
          <p:nvPr/>
        </p:nvSpPr>
        <p:spPr>
          <a:xfrm flipH="1">
            <a:off x="3569607" y="3247799"/>
            <a:ext cx="2178050" cy="1335087"/>
          </a:xfrm>
          <a:prstGeom prst="rtTriangl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/>
          <p:cNvSpPr/>
          <p:nvPr/>
        </p:nvSpPr>
        <p:spPr>
          <a:xfrm flipV="1">
            <a:off x="3577431" y="3255965"/>
            <a:ext cx="2178050" cy="1335087"/>
          </a:xfrm>
          <a:prstGeom prst="rtTriangl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289539" y="3531948"/>
            <a:ext cx="3433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</a:p>
        </p:txBody>
      </p:sp>
      <p:sp>
        <p:nvSpPr>
          <p:cNvPr id="26" name="Line 12"/>
          <p:cNvSpPr>
            <a:spLocks noChangeShapeType="1"/>
          </p:cNvSpPr>
          <p:nvPr/>
        </p:nvSpPr>
        <p:spPr bwMode="auto">
          <a:xfrm flipH="1" flipV="1">
            <a:off x="5762539" y="3235416"/>
            <a:ext cx="0" cy="134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5346614" y="3697379"/>
            <a:ext cx="423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y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5018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  <p:bldP spid="12" grpId="0"/>
      <p:bldP spid="10" grpId="0" animBg="1"/>
      <p:bldP spid="14" grpId="0"/>
      <p:bldP spid="15" grpId="0" animBg="1"/>
      <p:bldP spid="16" grpId="0" animBg="1"/>
      <p:bldP spid="23" grpId="0" animBg="1"/>
      <p:bldP spid="24" grpId="0" animBg="1"/>
      <p:bldP spid="24" grpId="1" animBg="1"/>
      <p:bldP spid="25" grpId="0"/>
      <p:bldP spid="26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to Determine the Components</a:t>
            </a:r>
          </a:p>
        </p:txBody>
      </p:sp>
      <p:sp>
        <p:nvSpPr>
          <p:cNvPr id="1945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2376488" y="1658939"/>
            <a:ext cx="7772400" cy="1069975"/>
          </a:xfrm>
        </p:spPr>
        <p:txBody>
          <a:bodyPr/>
          <a:lstStyle/>
          <a:p>
            <a:r>
              <a:rPr lang="en-US" altLang="en-US" dirty="0"/>
              <a:t>Use SOH CAH TOA to find the x and y components.</a:t>
            </a:r>
          </a:p>
          <a:p>
            <a:r>
              <a:rPr lang="en-US" altLang="en-US" dirty="0"/>
              <a:t>Note, the z components could exist as well if in 3D.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308350" y="5805495"/>
            <a:ext cx="5689600" cy="461963"/>
            <a:chOff x="1124" y="3657"/>
            <a:chExt cx="3584" cy="291"/>
          </a:xfrm>
        </p:grpSpPr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 rot="5400000" flipV="1">
              <a:off x="2916" y="1865"/>
              <a:ext cx="0" cy="35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Text Box 6"/>
            <p:cNvSpPr txBox="1">
              <a:spLocks noChangeArrowheads="1"/>
            </p:cNvSpPr>
            <p:nvPr/>
          </p:nvSpPr>
          <p:spPr bwMode="auto">
            <a:xfrm>
              <a:off x="4488" y="3715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887664" y="4019550"/>
            <a:ext cx="420687" cy="1785938"/>
            <a:chOff x="859" y="2532"/>
            <a:chExt cx="265" cy="1125"/>
          </a:xfrm>
        </p:grpSpPr>
        <p:sp>
          <p:nvSpPr>
            <p:cNvPr id="19476" name="Line 4"/>
            <p:cNvSpPr>
              <a:spLocks noChangeShapeType="1"/>
            </p:cNvSpPr>
            <p:nvPr/>
          </p:nvSpPr>
          <p:spPr bwMode="auto">
            <a:xfrm flipV="1">
              <a:off x="1124" y="2532"/>
              <a:ext cx="0" cy="11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Text Box 7"/>
            <p:cNvSpPr txBox="1">
              <a:spLocks noChangeArrowheads="1"/>
            </p:cNvSpPr>
            <p:nvPr/>
          </p:nvSpPr>
          <p:spPr bwMode="auto">
            <a:xfrm>
              <a:off x="859" y="253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10" name="Group 19"/>
          <p:cNvGrpSpPr>
            <a:grpSpLocks/>
          </p:cNvGrpSpPr>
          <p:nvPr/>
        </p:nvGrpSpPr>
        <p:grpSpPr bwMode="auto">
          <a:xfrm>
            <a:off x="5468938" y="4451350"/>
            <a:ext cx="423862" cy="1346200"/>
            <a:chOff x="2485" y="2804"/>
            <a:chExt cx="267" cy="848"/>
          </a:xfrm>
        </p:grpSpPr>
        <p:sp>
          <p:nvSpPr>
            <p:cNvPr id="19474" name="Line 12"/>
            <p:cNvSpPr>
              <a:spLocks noChangeShapeType="1"/>
            </p:cNvSpPr>
            <p:nvPr/>
          </p:nvSpPr>
          <p:spPr bwMode="auto">
            <a:xfrm flipH="1" flipV="1">
              <a:off x="2492" y="2804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Text Box 13"/>
            <p:cNvSpPr txBox="1">
              <a:spLocks noChangeArrowheads="1"/>
            </p:cNvSpPr>
            <p:nvPr/>
          </p:nvSpPr>
          <p:spPr bwMode="auto">
            <a:xfrm>
              <a:off x="2485" y="3083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R</a:t>
              </a:r>
              <a:r>
                <a:rPr lang="en-US" altLang="en-US" sz="2000" baseline="-25000"/>
                <a:t>y</a:t>
              </a:r>
              <a:endParaRPr lang="en-US" altLang="en-US" sz="2000"/>
            </a:p>
          </p:txBody>
        </p:sp>
      </p:grpSp>
      <p:grpSp>
        <p:nvGrpSpPr>
          <p:cNvPr id="13" name="Group 18"/>
          <p:cNvGrpSpPr>
            <a:grpSpLocks/>
          </p:cNvGrpSpPr>
          <p:nvPr/>
        </p:nvGrpSpPr>
        <p:grpSpPr bwMode="auto">
          <a:xfrm>
            <a:off x="3308350" y="4025905"/>
            <a:ext cx="2178050" cy="438150"/>
            <a:chOff x="1124" y="2536"/>
            <a:chExt cx="1372" cy="276"/>
          </a:xfrm>
        </p:grpSpPr>
        <p:sp>
          <p:nvSpPr>
            <p:cNvPr id="19472" name="Text Box 14"/>
            <p:cNvSpPr txBox="1">
              <a:spLocks noChangeArrowheads="1"/>
            </p:cNvSpPr>
            <p:nvPr/>
          </p:nvSpPr>
          <p:spPr bwMode="auto">
            <a:xfrm>
              <a:off x="1673" y="2536"/>
              <a:ext cx="2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/>
                <a:t>R</a:t>
              </a:r>
              <a:r>
                <a:rPr lang="en-US" altLang="en-US" sz="2000" baseline="-25000" dirty="0"/>
                <a:t>x</a:t>
              </a:r>
              <a:endParaRPr lang="en-US" altLang="en-US" sz="2000" dirty="0"/>
            </a:p>
          </p:txBody>
        </p:sp>
        <p:sp>
          <p:nvSpPr>
            <p:cNvPr id="19473" name="Line 15"/>
            <p:cNvSpPr>
              <a:spLocks noChangeShapeType="1"/>
            </p:cNvSpPr>
            <p:nvPr/>
          </p:nvSpPr>
          <p:spPr bwMode="auto">
            <a:xfrm rot="16200000" flipH="1">
              <a:off x="1808" y="2124"/>
              <a:ext cx="4" cy="13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3309938" y="4456114"/>
            <a:ext cx="2176462" cy="133508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951163" y="5773739"/>
            <a:ext cx="6604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(0,0)</a:t>
            </a:r>
          </a:p>
        </p:txBody>
      </p:sp>
      <p:cxnSp>
        <p:nvCxnSpPr>
          <p:cNvPr id="19466" name="Straight Arrow Connector 18"/>
          <p:cNvCxnSpPr>
            <a:cxnSpLocks noChangeShapeType="1"/>
          </p:cNvCxnSpPr>
          <p:nvPr/>
        </p:nvCxnSpPr>
        <p:spPr bwMode="auto">
          <a:xfrm>
            <a:off x="2133600" y="5124450"/>
            <a:ext cx="876300" cy="666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7" name="Text Box 7"/>
          <p:cNvSpPr txBox="1">
            <a:spLocks noChangeArrowheads="1"/>
          </p:cNvSpPr>
          <p:nvPr/>
        </p:nvSpPr>
        <p:spPr bwMode="auto">
          <a:xfrm>
            <a:off x="1771650" y="4710113"/>
            <a:ext cx="8001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Origin</a:t>
            </a:r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3757614" y="5441951"/>
            <a:ext cx="422275" cy="366713"/>
            <a:chOff x="2178" y="3620"/>
            <a:chExt cx="266" cy="231"/>
          </a:xfrm>
        </p:grpSpPr>
        <p:sp>
          <p:nvSpPr>
            <p:cNvPr id="19470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ym typeface="Symbol" panose="05050102010706020507" pitchFamily="18" charset="2"/>
                </a:rPr>
                <a:t></a:t>
              </a:r>
            </a:p>
          </p:txBody>
        </p:sp>
      </p:grp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6153150" y="2757488"/>
            <a:ext cx="3716338" cy="2366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ym typeface="MT Symbol" pitchFamily="82" charset="2"/>
              </a:rPr>
              <a:t>Since: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ym typeface="MT Symbol" pitchFamily="82" charset="2"/>
              </a:rPr>
              <a:t>cos </a:t>
            </a:r>
            <a:r>
              <a:rPr lang="en-US" altLang="en-US" sz="2000">
                <a:sym typeface="Symbol" panose="05050102010706020507" pitchFamily="18" charset="2"/>
              </a:rPr>
              <a:t></a:t>
            </a:r>
            <a:r>
              <a:rPr lang="en-US" altLang="en-US" sz="2000">
                <a:sym typeface="MT Symbol" pitchFamily="82" charset="2"/>
              </a:rPr>
              <a:t> = adj/hyp = R</a:t>
            </a:r>
            <a:r>
              <a:rPr lang="en-US" altLang="en-US" sz="2000" baseline="-25000">
                <a:sym typeface="MT Symbol" pitchFamily="82" charset="2"/>
              </a:rPr>
              <a:t>x</a:t>
            </a:r>
            <a:r>
              <a:rPr lang="en-US" altLang="en-US" sz="2000">
                <a:sym typeface="MT Symbol" pitchFamily="82" charset="2"/>
              </a:rPr>
              <a:t>/R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ym typeface="MT Symbol" pitchFamily="82" charset="2"/>
              </a:rPr>
              <a:t>sin </a:t>
            </a:r>
            <a:r>
              <a:rPr lang="en-US" altLang="en-US" sz="2000">
                <a:sym typeface="Symbol" panose="05050102010706020507" pitchFamily="18" charset="2"/>
              </a:rPr>
              <a:t></a:t>
            </a:r>
            <a:r>
              <a:rPr lang="en-US" altLang="en-US" sz="2000">
                <a:sym typeface="MT Symbol" pitchFamily="82" charset="2"/>
              </a:rPr>
              <a:t> = opp/hyp = R</a:t>
            </a:r>
            <a:r>
              <a:rPr lang="en-US" altLang="en-US" sz="2000" baseline="-25000">
                <a:sym typeface="MT Symbol" pitchFamily="82" charset="2"/>
              </a:rPr>
              <a:t>y</a:t>
            </a:r>
            <a:r>
              <a:rPr lang="en-US" altLang="en-US" sz="2000">
                <a:sym typeface="MT Symbol" pitchFamily="82" charset="2"/>
              </a:rPr>
              <a:t>/R</a:t>
            </a: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Then: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x</a:t>
            </a:r>
            <a:r>
              <a:rPr lang="en-US" altLang="en-US" sz="2000"/>
              <a:t> = R cos </a:t>
            </a:r>
            <a:r>
              <a:rPr lang="en-US" altLang="en-US" sz="2000">
                <a:sym typeface="Symbol" panose="05050102010706020507" pitchFamily="18" charset="2"/>
              </a:rPr>
              <a:t>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ym typeface="MT Symbol" pitchFamily="82" charset="2"/>
              </a:rPr>
              <a:t>R</a:t>
            </a:r>
            <a:r>
              <a:rPr lang="en-US" altLang="en-US" sz="2000" baseline="-25000">
                <a:sym typeface="MT Symbol" pitchFamily="82" charset="2"/>
              </a:rPr>
              <a:t>y</a:t>
            </a:r>
            <a:r>
              <a:rPr lang="en-US" altLang="en-US" sz="2000">
                <a:sym typeface="MT Symbol" pitchFamily="82" charset="2"/>
              </a:rPr>
              <a:t> = R sin </a:t>
            </a:r>
            <a:r>
              <a:rPr lang="en-US" altLang="en-US" sz="2000">
                <a:sym typeface="Symbol" panose="05050102010706020507" pitchFamily="18" charset="2"/>
              </a:rPr>
              <a:t>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976688" y="4854912"/>
            <a:ext cx="3433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55676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48148E-6 L 0.00065 0.1953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  <p:bldP spid="16" grpId="0" animBg="1"/>
      <p:bldP spid="17" grpId="0"/>
      <p:bldP spid="19467" grpId="0"/>
      <p:bldP spid="23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Vectors – What are they?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Unit vectors have a magnitude of 1.</a:t>
                </a:r>
              </a:p>
              <a:p>
                <a:r>
                  <a:rPr lang="en-US" dirty="0"/>
                  <a:t>They have no unit or dimension.</a:t>
                </a:r>
              </a:p>
              <a:p>
                <a:r>
                  <a:rPr lang="en-US" dirty="0"/>
                  <a:t>Their sole purpose is to provide direction.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972" y="1825625"/>
            <a:ext cx="3699164" cy="336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91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Let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=−7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+4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br>
                  <a:rPr lang="en-US" dirty="0"/>
                </a:br>
                <a:r>
                  <a:rPr lang="en-US" dirty="0"/>
                  <a:t>Let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087" t="-7373" b="-20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Add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/>
                  <a:t> and determine the resultant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Leave your final answer in unit vector notation.</a:t>
                </a:r>
              </a:p>
              <a:p>
                <a:r>
                  <a:rPr lang="en-US" dirty="0"/>
                  <a:t>Then subtract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dirty="0"/>
                  <a:t> f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rom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45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349D1D8-A904-49F4-80F6-FF20DF939E4E}">
  <we:reference id="wa104178141" version="2.0.9.0" store="en-US" storeType="OMEX"/>
  <we:alternateReferences>
    <we:reference id="WA104178141" version="2.0.9.0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16614</TotalTime>
  <Words>1582</Words>
  <Application>Microsoft Office PowerPoint</Application>
  <PresentationFormat>Widescreen</PresentationFormat>
  <Paragraphs>274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Tahoma</vt:lpstr>
      <vt:lpstr>Office Theme</vt:lpstr>
      <vt:lpstr>Vectors</vt:lpstr>
      <vt:lpstr>Reviewing Vectors</vt:lpstr>
      <vt:lpstr>Geometric/Graphical Representation of Vectors</vt:lpstr>
      <vt:lpstr>Geometric/Graphical Representation of Vectors</vt:lpstr>
      <vt:lpstr>Using the Law of Cosines to determine the resultant.</vt:lpstr>
      <vt:lpstr>Component Vector Analysis</vt:lpstr>
      <vt:lpstr>How to Determine the Components</vt:lpstr>
      <vt:lpstr>Unit Vectors – What are they?</vt:lpstr>
      <vt:lpstr>Let vector A ⃗=-7i ̂+4j ̂ Let vector B ⃗=5i ̂+3j ̂</vt:lpstr>
      <vt:lpstr>Add A ⃗ to B ⃗</vt:lpstr>
      <vt:lpstr>Subtract B ⃗ from A ⃗</vt:lpstr>
      <vt:lpstr>Multiplying Vectors</vt:lpstr>
      <vt:lpstr>The Dot Product with Unit Vectors</vt:lpstr>
      <vt:lpstr>Determine the Dot Product of A ⃗⋅B ⃗ </vt:lpstr>
      <vt:lpstr>Determine the angle  between vectors A ⃗ and B ⃗</vt:lpstr>
      <vt:lpstr>Multiplying Vectors</vt:lpstr>
      <vt:lpstr>Using RHR to Determine the Direction of the Cross Product?</vt:lpstr>
      <vt:lpstr>The Cross Product with Unit Vectors</vt:lpstr>
      <vt:lpstr>Determine the Cross Product of A ⃗×B ⃗ </vt:lpstr>
      <vt:lpstr>Using Determinants to solve the Cross Product</vt:lpstr>
      <vt:lpstr>A ⃗×B ⃗=(Axi ̂+Ayj ̂+Azk ̂ )×(Bxi ̂+Byj ̂+Bzk ̂ )</vt:lpstr>
      <vt:lpstr>Now try solving for the cross product using the determinant method.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Dimensional Motion</dc:title>
  <dc:creator>Charlie Ropes</dc:creator>
  <cp:lastModifiedBy>Charlie Ropes</cp:lastModifiedBy>
  <cp:revision>267</cp:revision>
  <dcterms:created xsi:type="dcterms:W3CDTF">2016-08-22T20:47:36Z</dcterms:created>
  <dcterms:modified xsi:type="dcterms:W3CDTF">2022-09-09T17:32:42Z</dcterms:modified>
</cp:coreProperties>
</file>